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4"/>
  </p:notesMasterIdLst>
  <p:sldIdLst>
    <p:sldId id="258" r:id="rId2"/>
    <p:sldId id="259" r:id="rId3"/>
    <p:sldId id="311" r:id="rId4"/>
    <p:sldId id="329" r:id="rId5"/>
    <p:sldId id="326" r:id="rId6"/>
    <p:sldId id="323" r:id="rId7"/>
    <p:sldId id="330" r:id="rId8"/>
    <p:sldId id="315" r:id="rId9"/>
    <p:sldId id="331" r:id="rId10"/>
    <p:sldId id="327" r:id="rId11"/>
    <p:sldId id="334" r:id="rId12"/>
    <p:sldId id="338" r:id="rId13"/>
    <p:sldId id="336" r:id="rId14"/>
    <p:sldId id="339" r:id="rId15"/>
    <p:sldId id="335" r:id="rId16"/>
    <p:sldId id="341" r:id="rId17"/>
    <p:sldId id="337" r:id="rId18"/>
    <p:sldId id="342" r:id="rId19"/>
    <p:sldId id="332" r:id="rId20"/>
    <p:sldId id="343" r:id="rId21"/>
    <p:sldId id="344" r:id="rId22"/>
    <p:sldId id="345" r:id="rId23"/>
    <p:sldId id="346" r:id="rId24"/>
    <p:sldId id="347" r:id="rId25"/>
    <p:sldId id="348" r:id="rId26"/>
    <p:sldId id="349" r:id="rId27"/>
    <p:sldId id="350" r:id="rId28"/>
    <p:sldId id="351" r:id="rId29"/>
    <p:sldId id="333" r:id="rId30"/>
    <p:sldId id="352" r:id="rId31"/>
    <p:sldId id="355" r:id="rId32"/>
    <p:sldId id="356" r:id="rId33"/>
    <p:sldId id="357" r:id="rId34"/>
    <p:sldId id="359" r:id="rId35"/>
    <p:sldId id="360" r:id="rId36"/>
    <p:sldId id="354" r:id="rId37"/>
    <p:sldId id="358" r:id="rId38"/>
    <p:sldId id="328" r:id="rId39"/>
    <p:sldId id="260" r:id="rId40"/>
    <p:sldId id="340" r:id="rId41"/>
    <p:sldId id="280" r:id="rId42"/>
    <p:sldId id="287" r:id="rId43"/>
    <p:sldId id="299" r:id="rId44"/>
    <p:sldId id="283" r:id="rId45"/>
    <p:sldId id="284" r:id="rId46"/>
    <p:sldId id="308" r:id="rId47"/>
    <p:sldId id="303" r:id="rId48"/>
    <p:sldId id="305" r:id="rId49"/>
    <p:sldId id="317" r:id="rId50"/>
    <p:sldId id="316" r:id="rId51"/>
    <p:sldId id="322" r:id="rId52"/>
    <p:sldId id="285" r:id="rId53"/>
    <p:sldId id="286" r:id="rId54"/>
    <p:sldId id="319" r:id="rId55"/>
    <p:sldId id="290" r:id="rId56"/>
    <p:sldId id="291" r:id="rId57"/>
    <p:sldId id="292" r:id="rId58"/>
    <p:sldId id="293" r:id="rId59"/>
    <p:sldId id="314" r:id="rId60"/>
    <p:sldId id="307" r:id="rId61"/>
    <p:sldId id="306" r:id="rId62"/>
    <p:sldId id="278" r:id="rId63"/>
    <p:sldId id="265" r:id="rId64"/>
    <p:sldId id="296" r:id="rId65"/>
    <p:sldId id="277" r:id="rId66"/>
    <p:sldId id="279" r:id="rId67"/>
    <p:sldId id="282" r:id="rId68"/>
    <p:sldId id="298" r:id="rId69"/>
    <p:sldId id="309" r:id="rId70"/>
    <p:sldId id="281" r:id="rId71"/>
    <p:sldId id="310" r:id="rId72"/>
    <p:sldId id="289" r:id="rId73"/>
    <p:sldId id="297" r:id="rId74"/>
    <p:sldId id="304" r:id="rId75"/>
    <p:sldId id="288" r:id="rId76"/>
    <p:sldId id="300" r:id="rId77"/>
    <p:sldId id="301" r:id="rId78"/>
    <p:sldId id="302" r:id="rId79"/>
    <p:sldId id="320" r:id="rId80"/>
    <p:sldId id="321" r:id="rId81"/>
    <p:sldId id="324" r:id="rId82"/>
    <p:sldId id="325" r:id="rId8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B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0"/>
    <p:restoredTop sz="96327"/>
  </p:normalViewPr>
  <p:slideViewPr>
    <p:cSldViewPr snapToGrid="0">
      <p:cViewPr varScale="1">
        <p:scale>
          <a:sx n="163" d="100"/>
          <a:sy n="163" d="100"/>
        </p:scale>
        <p:origin x="208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0:23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24575,'0'87'0,"0"0"0,0 0 0,0-33 0,0 2 0,0 10 0,0 14 0,0 2 0,0-9 0,0 18 0,0-9 0,5-12 0,-1 0 0,-3 18 0,0-2 0,4-24 0,-1-6 0,2 21 0,1 2 0,0-1 0,-1 1 0,-6-10 0,0-1 0,5-9 0,0-8 0,1-1 0,-2-1 0,-4 1 0,1-4 0,3-5 0,2-8 0,-1-3 0,-1 3 0,-4-5 0,0 0 0,0 0 0,1-1 0,2 1 0,1 0 0,0 0 0,-1 0 0,-3 0 0,0-1 0,0 1 0,0 0 0,1 0 0,4 1 0,0 3 0,0-1 0,-1 2 0,-4 2 0,1 2 0,4 4 0,1-3 0,-1-3 0,-2-1 0,-3-2 0,0-1 0,0 0 0,0-3 0,0 2 0,0 5 0,0 2 0,2 4 0,3-3 0,1-4 0,-1 0 0,-3 0 0,-2 1 0,0-1 0,0 0 0,0-3 0,0 1 0,0 2 0,0 1 0,0 4 0,3 1 0,2-3 0,0-3 0,0-1 0,-3 2 0,-2 0 0,0-1 0,0 0 0,0-4 0,0 2 0,0-3 0,0-1 0,0 5 0,0-3 0,0 2 0,0-3 0,0-6 0,0 2 0,0-2 0,0-2 0,0 0 0,0-5 0,0-2 0,0 2 0,0 4 0,0 3 0,0-1 0,0-1 0,0-7 0,0 1 0,0 0 0,0 0 0,0 0 0,0 0 0,0 0 0,0 6 0,0 1 0,0 0 0,0-2 0,0 1 0,0 1 0,0 1 0,0 4 0,0 2 0,0 8 0,0 4 0,0-2 0,0-4 0,0-3 0,0-4 0,0 0 0,0-2 0,0-3 0,0 2 0,0-3 0,0 2 0,0 0 0,0 1 0,0 3 0,0-3 0,0-1 0,0 1 0,0-3 0,0-1 0,0-3 0,0-3 0,0 0 0,0 0 0,0-1 0,0-1 0,0-2 0,0-3 0,0-1 0,0 1 0,0 0 0,0 1 0,0-2 0,0-1 0,0 0 0,0-1 0,0 1 0,0-1 0,0 3 0,0-2 0,0-1 0,0-3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32.3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133 5 24575,'7'-5'0,"-4"6"0,0 9 0,-3 13 0,0 8 0,0 3 0,0 0 0,0 0 0,0-3 0,0 9 0,0-1 0,0-1 0,0 3 0,0-4 0,0 3 0,0-5 0,0-1 0,0 0 0,0-5 0,0-1 0,0-1 0,0-4 0,0-2 0,0 6 0,0-5 0,0 5 0,-3 1 0,-1-6 0,0 5 0,0 1 0,1 1 0,-1 5 0,-1-7 0,-2 1 0,1 0 0,0 0 0,1 0 0,1 0 0,-2 5 0,0-3 0,-3 3 0,4 1 0,-2 2 0,-1 5 0,1 1 0,-3-1 0,1-2 0,3-6 0,3-7 0,3-7 0,0-5 0,0 1 0,-1-1 0,-3-3 0,0-1 0,0-6 0,2-1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34.0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329 0 24575,'0'11'0,"0"7"0,0 18 0,0 5 0,0-1 0,0 1 0,-5 0 0,-3 4 0,-5-1 0,0-4 0,2-5 0,-2-7 0,3 4 0,-2 2 0,-3 5 0,3 2 0,-2 0 0,0-4 0,-1-3 0,1-5 0,0-1 0,3 0 0,1 0 0,-1 0 0,2-5 0,0-2 0,1-5 0,1-1 0,2 0 0,-1-1 0,1 1 0,1 0 0,-2 0 0,1 0 0,-2 0 0,0 0 0,2-1 0,2-2 0,0-2 0,-1-3 0,1-1 0,-3 0 0,2-1 0,0-2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0:25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24575,'16'0'0,"47"0"0,-13 0 0,6 0-4916,17 0 1,4 0 4170,7 0 0,1 0 745,1 0 0,3 0 177,-22 0 0,1 0 0,1 0-177,0 0 0,0 0 0,2 0 0,2 0 0,1 0 0,1 0 0,1 0 0,0 0 0,1 0 0,-1 0 0,0 0 0,0 0 0,4 0 0,0 0 0,0 0 0,-2 0 0,0 0 0,-1 0 0,24 0 0,-3 0 0,-6 0 0,-3 0 0,-9 0 0,-3 0 0,-8 0 0,-2 0 575,-5 0 1,-2 0-576,-6 0 0,-1 0-314,43 0 314,0 0 0,-2 0 0,4 0 0,-48 0 0,1 0 0,-1 0 0,1 0 0,3 0 0,1 0 0,-2 0 0,1 0 0,2 0 0,-1 0 0,2 0 0,0 0 0,0 0 0,1 0 0,3 0 0,1 0 0,-2 0 0,-1 0 0,-2 0 0,0 0 0,-4 0 0,-1 0 0,-1 0 0,0 0 0,0 0 0,-1 0 0,44 0 0,4 0 0,-5 0 0,-43 2 0,0 2 0,1 0 0,0 0 0,0 0 0,0 1 0,4-1 0,2-1 0,0-2 0,2-1 0,3 3 0,1 0 0,-4 1 0,-1 1 0,-1-1 0,-1 0 0,1 1 0,-1-2 0,-3-3 0,-1 0 0,-1 0 0,0 0 0,48 0 0,-7 0 0,0 0 0,-2 0 0,-11 0 0,0 0 0,-2 0 0,0 0 5083,-8 0-5083,-10 0 2687,-10 0-2687,-8 0 1423,0 0-1423,0 0 589,-1 0-589,1 0 171,0 0-171,1 0 0,7 0 0,2 0 0,2 0 0,4 0 0,-6 0 0,0 0 0,-4 0 0,-8 0 0,-4 0 0,-1 0 0,-2 0 0,-1 0 0,2-1 0,1-4 0,1-1 0,0 1 0,-1 0 0,0 0 0,4-1 0,0 1 0,-3 3 0,-2-1 0,1-2 0,1 0 0,-1 0 0,0 2 0,-3 3 0,1 0 0,-2 0 0,-5 0 0,0 0 0,-1 0 0,-2 0 0,-1 0 0,-4 0 0,-3 0 0,-1 0 0,-2 0 0,-4 0 0,0 0 0,-1 0 0,-3-2 0,-1-1 0,-2-2 0,-7-4 0,-12 0 0,7 1 0,-5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0:27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24575,'23'0'0,"4"0"0,11 0 0,3 0 0,0 1 0,0 5 0,0 5 0,0 1 0,-2 2 0,-5 0 0,-1 0 0,1-1 0,1 1 0,0-2 0,-4-1 0,-5 0 0,-2-1 0,1-1 0,-3 2 0,-1-1 0,0-1 0,0 3 0,1 0 0,-1-2 0,-3 0 0,-3-3 0,0 1 0,0-1 0,0 0 0,-2 1 0,-2-1 0,-2 0 0,-2 1 0,0-1 0,-1 0 0,-1 1 0,-1-2 0,0 1 0,-2-1 0,-1 0 0,-1-1 0,0 1 0,-3-1 0,-3 1 0,-3 0 0,-1 1 0,1 2 0,-2 1 0,-3 4 0,-1-2 0,3-2 0,1 1 0,1 0 0,-2 1 0,-7-1 0,-3 1 0,0-2 0,1 2 0,6-1 0,0 0 0,0 1 0,0-1 0,-1-1 0,2-1 0,-1 1 0,0-3 0,0-3 0,0 3 0,0-3 0,0 0 0,1 1 0,0-2 0,0 1 0,0-1 0,-1 0 0,2 1 0,1 0 0,1-1 0,1-3 0,-1 0 0,1 0 0,-1 0 0,2 0 0,0 0 0,0 0 0,0 0 0,0 0 0,0 0 0,0 0 0,0 0 0,1 0 0,1 0 0,1 0 0,0 0 0,0 0 0,0 2 0,0 1 0,0 0 0,0-1 0,0-1 0,0-1 0,2 1 0,-1 3 0,0-1 0,-1 0 0,-1-3 0,1 0 0,0 0 0,0 0 0,0 0 0,0 0 0,1 0 0,2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0:30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1 658 24575,'0'-17'0,"0"-17"0,0 15 0,4-14 0,3 18 0,5 0 0,1 2 0,-1 0 0,-2 1 0,-1 1 0,-1 1 0,-1-1 0,3 2 0,-1-1 0,1-1 0,-2 2 0,-1-1 0,0 0 0,-1 2 0,1-2 0,0 0 0,0 1 0,0-1 0,0 0 0,-1 0 0,0-1 0,1 1 0,0-1 0,0 0 0,2-3 0,4-6 0,3-2 0,1-5 0,-2-1 0,-3 5 0,0 3 0,0 4 0,-1 1 0,0 0 0,-4 0 0,0 1 0,-1 1 0,-2 0 0,2 3 0,-2 1 0,2 2 0,-1 3 0,-2 3 0,-1 5 0,-1 3 0,-1 6 0,0 3 0,0 3 0,0 0 0,2 0 0,3 2 0,0 4 0,0 3 0,-1-3 0,0 0 0,0-1 0,-1 1 0,-1 3 0,-2-4 0,0-3 0,0-3 0,0-3 0,2-1 0,2 1 0,0 0 0,-1 0 0,1 0 0,-1 0 0,1-1 0,2-2 0,-1-1 0,-1 0 0,2-2 0,-1-1 0,1-2 0,0-2 0,0 1 0,0 1 0,-2 0 0,2 3 0,-2-2 0,2 3 0,1-4 0,-4 1 0,3 2 0,-2-2 0,3 3 0,-1-4 0,-2 0 0,2 0 0,1 0 0,2 3 0,1 0 0,-2-1 0,-2-3 0,-2 0 0,-1-2 0,-1 0 0,-2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1:01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5768 24575,'2'-11'0,"7"-4"0,7-6 0,9-3 0,6-8 0,4-3 0,4-1 0,2 0 0,0 1 0,-1-1 0,1 0 0,0 0 0,-1 1 0,-3 3 0,-3-1 0,0 3 0,-3 0 0,3 0 0,-3-1 0,-5 2 0,2-1 0,-3-3 0,-2 3 0,5-3 0,-3-1 0,-2 5 0,5-4 0,-5 4 0,5 5 0,1-3 0,-5 2 0,4-4 0,-5 2 0,5 3 0,1-4 0,0 3 0,0 1 0,1 0 0,3 5 0,-2-5 0,3-2 0,-4 1 0,-1 2 0,5 4 0,-5 1 0,4-1 0,-6 2 0,2-1 0,5-3 0,-3-3 0,5-2 0,-1 0 0,2 2 0,2 4 0,-4 1 0,-1 0 0,-2 0 0,-1 1 0,3-1 0,-2 0 0,-2 1 0,2-1 0,-4 1 0,0 0 0,0-1 0,-1-4 0,1 0 0,0 0 0,-2 3 0,-5 3 0,-3 2 0,-3 0 0,-1 0 0,1 0 0,0 0 0,0 0 0,0 0 0,0 0 0,3-1 0,3 0 0,1-1 0,0-2 0,-3-4 0,-3 1 0,0 1 0,0 0 0,4-1 0,3-2 0,2-2 0,1 0 0,-1 2 0,0-3 0,2 1 0,-2-2 0,5-2 0,0-1 0,0 1 0,5 2 0,-3-1 0,3 2 0,0 1 0,-3-3 0,3 2 0,-5 2 0,-1 2 0,-1 4 0,-1 2 0,1-1 0,0 0 0,-1 1 0,1-1 0,0 0 0,0 0 0,0 1 0,0-1 0,-2 2 0,1-1 0,6-2 0,-3 1 0,6-3 0,-3 3 0,3-2 0,4-5 0,0-1 0,-6 2 0,0 0 0,-2 1 0,-3-1 0,-1 1 0,-2 2 0,-4 4 0,0 1 0,-3 0 0,-4 1 0,0 0 0,-1 0 0,1 0 0,0 0 0,0 0 0,0 0 0,0 0 0,0 0 0,-1 0 0,1 0 0,0 0 0,0 0 0,0 0 0,0 0 0,-1 0 0,1 0 0,0 0 0,0 0 0,0-3 0,2-4 0,-1 0 0,0 1 0,3 2 0,2 3 0,1 0 0,-1-1 0,-3 2 0,-4 0 0,5-1 0,2 0 0,1-1 0,-1 1 0,-4 1 0,1 2 0,4 2 0,0 0 0,-1 0 0,-5-3 0,-1-1 0,4 3 0,3 1 0,0 0 0,-1-1 0,-5-2 0,-1 2 0,-1 1 0,1 0 0,5-2 0,2-3 0,5-2 0,1 1 0,0-1 0,-1 3 0,1 2 0,-1-1 0,1 0 0,1-4 0,-1 0 0,-1 4 0,-5 1 0,-1 2 0,-6 2 0,-1-2 0,1 4 0,0-1 0,0 1 0,0 0 0,0-1 0,-1 1 0,1-1 0,0 1 0,-1-1 0,-2 1 0,-2-1 0,1 0 0,2-3 0,1 2 0,1-1 0,0-1 0,0 3 0,0-3 0,-2 0 0,-1-1 0,-2 1 0,1 0 0,2 1 0,2 1 0,0-2 0,-2-1 0,-2 1 0,0 0 0,0 0 0,2 0 0,2-1 0,0 1 0,0 0 0,-1 0 0,0-1 0,-3 1 0,-1 2 0,0 3 0,3-3 0,1-2 0,1 0 0,-1 0 0,1 0 0,0-1 0,0 1 0,0 0 0,0 0 0,0-1 0,-1-2 0,1 0 0,0-1 0,0 0 0,4-1 0,2-1 0,6 0 0,5-2 0,-2 1 0,2-1 0,-3 1 0,-1 1 0,0-1 0,-5 1 0,-2 1 0,-5 1 0,4-1 0,1-1 0,1 4 0,-1 1 0,-6 4 0,0 0 0,-1-2 0,1-2 0,0 1 0,0-1 0,6 0 0,1 2 0,0-2 0,-1 0 0,-6 0 0,-1 1 0,1 0 0,0 3 0,0 0 0,-1-2 0,1 1 0,0-1 0,0 2 0,0 1 0,-1 0 0,-3-1 0,-1 1 0,-2-1 0,0 0 0,2 1 0,-1-1 0,2 1 0,-2 0 0,-1 1 0,2-1 0,1 0 0,0-1 0,0 1 0,0-1 0,-1 0 0,-1-2 0,0 0 0,-1 1 0,1 3 0,0 1 0,0-1 0,2 0 0,-1-1 0,-1-1 0,-1 2 0,-1 1 0,-1 0 0,0 0 0,1-1 0,-1-1 0,4-1 0,-1 1 0,0 1 0,1 1 0,-1-1 0,-1 0 0,2 0 0,1-1 0,2 0 0,-1 0 0,-1-1 0,-1 1 0,1-1 0,3 1 0,1-1 0,0 1 0,0-1 0,-3 1 0,-1-1 0,0 1 0,0 0 0,3-1 0,1 1 0,0-1 0,-1 1 0,1-1 0,0 1 0,0-1 0,-4-2 0,0 1 0,0-1 0,0 2 0,4 0 0,-2 0 0,-2 0 0,-1 2 0,0-1 0,3 1 0,2-1 0,0-4 0,-1-1 0,1-2 0,0 2 0,0 1 0,0 0 0,-1 0 0,1-1 0,0 1 0,0 1 0,0 1 0,0-2 0,0 1 0,-1 1 0,-3-1 0,-1 3 0,-2 3 0,-2 1 0,0 0 0,-1-2 0,-2 0 0,1-1 0,0 0 0,-1 0 0,0 1 0,-1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25.2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5601 24575,'0'-7'0,"0"-3"0,0 1 0,0-2 0,2 2 0,1 2 0,2 0 0,0-2 0,0 0 0,1 0 0,1 3 0,-1-2 0,-2 0 0,1-1 0,-2-1 0,3 2 0,1-2 0,0 2 0,0 1 0,0-3 0,3-2 0,-1-2 0,1-1 0,1-4 0,2-3 0,3 0 0,1-4 0,-3 3 0,-1-4 0,2-5 0,-1 2 0,4-3 0,2-9 0,1-3 0,1-5 0,0 0 0,-2 9 0,0 0 0,0 2 0,-1 0 0,1-1 0,-1 4 0,1 1 0,-5 5 0,-1 1 0,0 2 0,-5 4 0,3 2 0,0 0 0,-2-1 0,2 0 0,-3 2 0,0-1 0,3-1 0,-2-1 0,3-4 0,-2 5 0,0 0 0,1 1 0,-1 0 0,-1-1 0,2 0 0,-5 1 0,-2 0 0,1-1 0,-1-2 0,4-1 0,0 3 0,0 0 0,-2 1 0,-2 0 0,0-4 0,-1-2 0,2-2 0,1 2 0,-2-1 0,1 0 0,-2-1 0,1 1 0,1 0 0,-1 0 0,-1 3 0,0 1 0,0 0 0,-1 2 0,1-3 0,2 1 0,-1-2 0,2-1 0,-1 2 0,-2 0 0,1 1 0,0-2 0,-1-2 0,0 0 0,-3 0 0,2 0 0,2 0 0,1 0 0,-1 0 0,-4 4 0,-1-1 0,2 2 0,2 1 0,0-4 0,0 3 0,-4 1 0,0 1 0,0 5 0,3 1 0,1 0 0,0 0 0,-1 3 0,-2 1 0,-1 1 0,0-1 0,0-2 0,0-2 0,0 0 0,0 0 0,0-6 0,0-2 0,0 1 0,3 1 0,1 1 0,0-2 0,-1 0 0,-3-4 0,4 3 0,0-5 0,0-1 0,4 1 0,-3 1 0,1-1 0,-2 0 0,1 0 0,0 0 0,1-2 0,-2-3 0,0 3 0,0-3 0,0 7 0,-1 3 0,2-3 0,2 2 0,3-4 0,-1 2 0,-2 3 0,0-2 0,-1 3 0,-1 0 0,0 1 0,0 0 0,0-1 0,2 2 0,-1 2 0,-2 1 0,0 0 0,-1 1 0,0 3 0,2 2 0,2-1 0,-2-3 0,0 0 0,0 0 0,-1 0 0,2 0 0,-1 0 0,1 0 0,1 0 0,-2 0 0,1 0 0,-1 3 0,-1 1 0,3-3 0,-1-1 0,2-2 0,2 1 0,-2 4 0,2-2 0,-2 0 0,-1-1 0,3 0 0,-1 0 0,1 0 0,-2 0 0,-1 0 0,0 0 0,1 0 0,-1 0 0,0 0 0,0 1 0,1-1 0,2 0 0,-2 3 0,2 2 0,-3 0 0,0-2 0,0-2 0,0-1 0,4 0 0,-3 0 0,3 0 0,-1 0 0,2 0 0,-1-6 0,0-1 0,0 0 0,0 2 0,4 5 0,0-1 0,1-4 0,-1-2 0,2 0 0,-1 1 0,1 0 0,0-2 0,-1 1 0,0 2 0,-1 4 0,1-5 0,0-1 0,1 0 0,-2 3 0,0 4 0,0 0 0,0 0 0,0 0 0,0 0 0,-1 0 0,1 0 0,0 0 0,0 0 0,0-2 0,2-3 0,-1 2 0,0 0 0,-1 4 0,0 1 0,0-2 0,0 0 0,0 0 0,3-4 0,3-2 0,1 1 0,-1 2 0,-4 5 0,-2 2 0,0-3 0,0 2 0,0 0 0,-1 4 0,1 3 0,0-1 0,0 1 0,0-2 0,0 0 0,-1 2 0,1-1 0,0 1 0,0 1 0,0-2 0,0 1 0,5 1 0,1-2 0,1 1 0,-1-2 0,-6 0 0,5 2 0,2-1 0,0 1 0,4-3 0,-4-1 0,5-1 0,1 0 0,0-1 0,5-4 0,3-1 0,5 0 0,0 1 0,0 0 0,-1-1 0,1-4 0,0 4 0,-6 2 0,-2 1 0,-6 3 0,-5-2 0,-2 4 0,-6 4 0,1-3 0,0 3 0,0 0 0,0 1 0,-1 3 0,-3-4 0,0 0 0,-1 0 0,0 0 0,0 1 0,-1 0 0,0 0 0,0 0 0,0 0 0,-1-2 0,0 2 0,-1 1 0,1 0 0,1-2 0,1 0 0,1 1 0,-1-1 0,-1 0 0,0 0 0,0 0 0,1 3 0,3 1 0,1 0 0,0 0 0,-1 0 0,-2 0 0,0-2 0,-1-2 0,2 0 0,3 0 0,-1 3 0,1 1 0,0 0 0,0 0 0,4-3 0,7-3 0,3 1 0,3 0 0,2 3 0,0 2 0,5 0 0,-2 0 0,-3 0 0,0 0 0,-4 0 0,-2 0 0,-2 0 0,-3 0 0,-1 0 0,4 0 0,-3 0 0,4 0 0,1 0 0,-1 0 0,6 0 0,-4 0 0,5 0 0,-6 0 0,0 0 0,0 0 0,0 0 0,0 0 0,-6 0 0,4 0 0,-4 0 0,0 0 0,-2 0 0,-5 0 0,0 0 0,0 0 0,0 0 0,0 0 0,-1 0 0,2 0 0,5 0 0,1 0 0,0 0 0,-3 0 0,-4 0 0,0 0 0,-1 0 0,-2 0 0,-2 0 0,0 0 0,1 0 0,-1 0 0,1 0 0,-1 0 0,2 0 0,0 0 0,0 0 0,-2 0 0,0 0 0,2 0 0,2 0 0,1 0 0,0 0 0,0 0 0,0 0 0,0 0 0,-1 0 0,1 0 0,0 0 0,0 0 0,0 0 0,0 0 0,-3 0 0,-1 0 0,-1 0 0,1 0 0,-1 0 0,1 0 0,-1 0 0,0 0 0,4 0 0,0 0 0,1 0 0,0 3 0,-1 1 0,1 0 0,4-1 0,2-2 0,1-1 0,-1 0 0,-4 0 0,-2 0 0,4 0 0,3 3 0,0 1 0,-2 0 0,-4-1 0,-1-3 0,5 0 0,1 0 0,1 0 0,-1 0 0,-6 0 0,6 0 0,1 0 0,0 0 0,4 0 0,-4 0 0,0 0 0,-1 0 0,0 0 0,1 0 0,-1 0 0,0 0 0,-1 0 0,2 0 0,0 0 0,-2 0 0,-5 0 0,0 0 0,-1 0 0,0 0 0,0 0 0,-1 0 0,-1 0 0,-1 0 0,-1 0 0,2 0 0,1 0 0,2 0 0,0 0 0,-1 0 0,-3 0 0,-1 0 0,1 0 0,1 0 0,1 0 0,1 0 0,-3 0 0,-2 0 0,-2 0 0,-2 0 0,1 0 0,0 0 0,0 0 0,2 0 0,2 0 0,0 0 0,1 0 0,-1 0 0,0 0 0,1 0 0,-1 0 0,0 0 0,1 0 0,0 0 0,-1 0 0,-2 0 0,-2 0 0,2 0 0,3 0 0,-1 0 0,0 0 0,1 0 0,-1 0 0,1 0 0,-1 0 0,0 0 0,1 0 0,3 0 0,0 0 0,1-2 0,0-2 0,-1 0 0,1 0 0,-3 4 0,-2 0 0,-3 0 0,-1 0 0,0-4 0,1 0 0,2 0 0,1 1 0,3 3 0,0-4 0,-1 0 0,-3 0 0,0 1 0,-3 3 0,-1 0 0,4-2 0,1-2 0,0 0 0,1 0 0,-1 3 0,0 1 0,1-2 0,0-2 0,0 0 0,-3 0 0,2 3 0,0 1 0,-2 0 0,1 0 0,1 0 0,-2 0 0,1-2 0,-2-1 0,-1-1 0,3 1 0,-2 3 0,3 0 0,-4 0 0,0 0 0,0 0 0,0 0 0,2 0 0,-2 0 0,3 0 0,0 0 0,1 0 0,1 0 0,0 0 0,-2 0 0,-4 0 0,-3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27.6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314 0 24575,'0'25'0,"0"6"0,0 12 0,0 8 0,0-8 0,0-1 0,0-5 0,0 2 0,0 15 0,0 3 0,0 0 0,0 0 0,-1-7 0,-5-3 0,1-4 0,-3-9 0,1 0 0,1 0 0,1 1 0,0 3 0,-2 5 0,0 2 0,-2 2 0,1-2 0,-1-4 0,-1 0 0,0 0 0,0 0 0,2-4 0,0-2 0,1-5 0,-2-2 0,-1-1 0,0 1 0,-1 0 0,2-4 0,0 1 0,1-2 0,1-1 0,2-1 0,-1-4 0,1-2 0,-2-1 0,0 1 0,2 0 0,1 0 0,0 5 0,-2 1 0,1 1 0,0-1 0,4-5 0,-2-1 0,-1-1 0,0 1 0,1 0 0,2-1 0,-2-2 0,-1-1 0,0-4 0,1 0 0,3 1 0,0-1 0,0 1 0,0 1 0,0 3 0,0 1 0,0 1 0,0 0 0,0-1 0,0 1 0,0 0 0,0-2 0,0-2 0,0 1 0,0-1 0,0 1 0,0-1 0,0-1 0,0-1 0,-2 0 0,-1-1 0,-1 0 0,0-1 0,2 1 0,2 0 0,0 1 0,0 0 0,0 0 0,0 1 0,0 0 0,0 0 0,0 0 0,0 0 0,0 0 0,0-2 0,0-3 0,0-1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29.3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190 1 24575,'0'22'0,"0"11"0,0 10 0,0 11 0,0 35 0,0-4 0,0-30 0,0 0 0,0 25 0,0-10 0,0 7 0,0 6 0,0 7 0,0-8 0,0-13 0,0-2 0,0-5 0,0-3 0,0-1 0,0-7 0,0 8 0,0 1 0,0 0 0,-5-1 0,0-8 0,-1-3 0,2-7 0,4 0 0,0-1 0,0-5 0,0-2 0,0-5 0,0 1 0,0 4 0,-1-3 0,-4 4 0,-1-2 0,0-2 0,-3 2 0,4-5 0,-2-4 0,-1 2 0,2-3 0,1-1 0,1-1 0,4-6 0,-1 3 0,-4 4 0,-1 1 0,1 0 0,1-4 0,0-3 0,0 0 0,-2-2 0,1-1 0,1-2 0,0 1 0,2 2 0,2 2 0,-2 0 0,-1 0 0,-1 0 0,-2-1 0,1 1 0,-2 0 0,0 0 0,2 0 0,1-1 0,3 1 0,1-2 0,0-2 0,-3-3 0,-1-4 0,1-1 0,0-3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30.8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117 1 22168,'0'5'0,"0"15"1166,0 35-1166,0 16 0,0 14 0,0-1 0,0-6 0,0-3 405,0-5-405,0-6 206,0-4-206,0 4 630,0 0-630,0 1 0,0-2 0,0-9 0,0-7 0,0-10 0,0-7 0,0-2 0,0 0 0,0 0 0,0 4 0,0 2 0,-3 5 0,-2 2 0,-1 0 0,-3 7 0,1 3 0,0 0 0,-1-2 0,2-6 0,1-3 0,1 1 0,2-5 0,-1-2 0,0 0 0,0 1 0,4 5 0,0-5 0,-4-1 0,-2-1 0,0-3 0,2-3 0,3-1 0,1-4 0,0 0 0,0-1 0,0 1 0,0 0 0,0 0 0,0-2 0,-3-5 0,-1 0 0,0-1 0,0 1 0,4-7 0,0-2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3E88C-5052-EB47-BBCD-87ED51A84B6C}" type="datetimeFigureOut">
              <a:rPr lang="en-DE" smtClean="0"/>
              <a:t>29.02.24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01135-47A9-4148-AC56-AE2309C63F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101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C131E-6A5F-7C4D-B446-5120FAFA46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0C131E-6A5F-7C4D-B446-5120FAFA462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96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6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1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4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4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7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9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7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7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5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365125"/>
            <a:ext cx="11508010" cy="742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480" y="1107440"/>
            <a:ext cx="1150801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33616-8300-5464-E7F7-AAD42A1B6A1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45510" y="87689"/>
            <a:ext cx="937332" cy="280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237F1-6E19-6BE9-00BB-03DF45CCCB8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749866" y="87689"/>
            <a:ext cx="129662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74B9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7981" TargetMode="External"/><Relationship Id="rId2" Type="http://schemas.openxmlformats.org/officeDocument/2006/relationships/hyperlink" Target="https://wiki.icecube.wisc.edu/index.php/Analysis_of_Leading_Muon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user-web.icecube.wisc.edu/~pgutjahr/PromptMuons/docs/Reconstructions.html#network-evaluatio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user-web.icecube.wisc.edu/~pgutjahr/PromptMuons/Index.html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user-web.icecube.wisc.edu/~pgutjahr/PromptMuons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6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920.png"/><Relationship Id="rId18" Type="http://schemas.openxmlformats.org/officeDocument/2006/relationships/customXml" Target="../ink/ink9.xml"/><Relationship Id="rId3" Type="http://schemas.openxmlformats.org/officeDocument/2006/relationships/image" Target="../media/image870.png"/><Relationship Id="rId21" Type="http://schemas.openxmlformats.org/officeDocument/2006/relationships/image" Target="../media/image960.png"/><Relationship Id="rId7" Type="http://schemas.openxmlformats.org/officeDocument/2006/relationships/image" Target="../media/image890.png"/><Relationship Id="rId12" Type="http://schemas.openxmlformats.org/officeDocument/2006/relationships/customXml" Target="../ink/ink6.xml"/><Relationship Id="rId17" Type="http://schemas.openxmlformats.org/officeDocument/2006/relationships/image" Target="../media/image94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.xml"/><Relationship Id="rId11" Type="http://schemas.openxmlformats.org/officeDocument/2006/relationships/image" Target="../media/image910.png"/><Relationship Id="rId5" Type="http://schemas.openxmlformats.org/officeDocument/2006/relationships/image" Target="../media/image880.png"/><Relationship Id="rId15" Type="http://schemas.openxmlformats.org/officeDocument/2006/relationships/image" Target="../media/image930.png"/><Relationship Id="rId23" Type="http://schemas.openxmlformats.org/officeDocument/2006/relationships/image" Target="../media/image970.png"/><Relationship Id="rId10" Type="http://schemas.openxmlformats.org/officeDocument/2006/relationships/customXml" Target="../ink/ink5.xml"/><Relationship Id="rId19" Type="http://schemas.openxmlformats.org/officeDocument/2006/relationships/image" Target="../media/image950.png"/><Relationship Id="rId4" Type="http://schemas.openxmlformats.org/officeDocument/2006/relationships/customXml" Target="../ink/ink2.xml"/><Relationship Id="rId9" Type="http://schemas.openxmlformats.org/officeDocument/2006/relationships/image" Target="../media/image900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318052"/>
            <a:ext cx="4583007" cy="4355021"/>
          </a:xfrm>
        </p:spPr>
        <p:txBody>
          <a:bodyPr anchor="b">
            <a:normAutofit/>
          </a:bodyPr>
          <a:lstStyle/>
          <a:p>
            <a:pPr marL="35488" marR="35488" algn="l" defTabSz="863399">
              <a:buClr>
                <a:srgbClr val="719F33"/>
              </a:buClr>
              <a:buFont typeface="Akkurat-Bold"/>
              <a:defRPr sz="1800">
                <a:uFillTx/>
              </a:defRPr>
            </a:pP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Update on prompt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muon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analysis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–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reconstructions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and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selection</a:t>
            </a: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Pascal Gutjahr and Mirco </a:t>
            </a:r>
            <a:r>
              <a:rPr lang="de-DE" sz="16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Hünnefeld</a:t>
            </a:r>
            <a:endParaRPr lang="de-DE" sz="3200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latin typeface="+mn-lt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804686-9488-A564-C2A9-0B97E266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6880" y="5798820"/>
            <a:ext cx="6530740" cy="1076408"/>
          </a:xfrm>
        </p:spPr>
        <p:txBody>
          <a:bodyPr anchor="t">
            <a:normAutofit/>
          </a:bodyPr>
          <a:lstStyle/>
          <a:p>
            <a:pPr algn="r"/>
            <a:endParaRPr lang="de-DE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ea typeface="Akkurat-Bold"/>
              <a:cs typeface="Arial" pitchFamily="34" charset="0"/>
              <a:sym typeface="Akkurat-Bold"/>
            </a:endParaRPr>
          </a:p>
          <a:p>
            <a:pPr algn="r"/>
            <a:r>
              <a:rPr lang="de-DE" sz="28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CR-WG March 1, 2024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0" y="6642546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NASA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A5766-9843-872C-7BEA-6F4CDD7BB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462" y="110534"/>
            <a:ext cx="937332" cy="28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89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29D9-7376-4D6E-9419-3FAAEED02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C226A-C476-86ED-3FFD-73E49B3D0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rgbClr val="74B942"/>
                </a:solidFill>
              </a:rPr>
              <a:t>Network evaluation - Energy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23EAF-B4CC-4FC4-F481-6AC0F7DAC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9D66A-2E65-F95C-29DE-2C65B9DD6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6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FDA77-E793-41B1-6DAB-F1F9FD493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at entry – internal 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1EB61C5-8C60-7691-57FC-1661A6076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F5B9C-8B51-812B-19CC-F01217885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F658D3-671D-CE39-147D-E34B69C2E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3B977F-433A-8ED2-8A77-6178B60CB9D7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22EF80-B91D-3E4D-C360-8D0F2DD7A5BA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593E63-C49F-1B81-4F58-FD9D317BC819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3056007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0E52-59E2-398D-B2DA-BDF0D82AD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at entry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EE69BB8-4F33-F142-7CCE-1AF1D386A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DFAFC-AE1F-6E48-F981-FADA9F052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88FCD-9700-63C9-5EF9-FE8233AB9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D6D9B9-8418-D069-8793-DB6C87345538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5563F3-219B-5335-CF43-2210E57E4561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C86039-77F7-7A10-BAA5-69C22F60DDC5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362177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1B42D-1509-7ECB-8F8E-61913D091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at entry – internal 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693850-B165-10F2-D19F-12883F828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260D5-12DD-F0F5-D798-74A871893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991702-E692-2688-0335-F557EA482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314D24-5FD1-EA86-C120-F4AC48566F0F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4BE37C-FDE8-DDB5-DEB7-BB1657D90EB8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E209BA-FF5E-4109-79A6-507D7878F8D0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209065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1B42D-1509-7ECB-8F8E-61913D091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at entry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82CFCF-C66C-1314-577F-2ECA4858A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260D5-12DD-F0F5-D798-74A871893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991702-E692-2688-0335-F557EA482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2031BE-C234-8477-0F6E-B2CF4B732EDB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529863-944B-399B-045F-23575BE003CA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9428FD-3E13-7C77-8BED-40D39F4F1741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776654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2C8E4-79A4-EE1B-6881-FFD91B0E2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at surface – internal 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4E48A84-9EE2-4DFA-5051-E612C9C4C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4F6BF-7F23-FA02-5130-F70219636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96F-D586-CBAC-DD3C-3B17137F4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97D9F-E204-22DF-4744-0D7E7D08E364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22BEE-771A-7296-FD58-FE01ACBBBF7C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A18709-17E4-0133-1CCC-A98514D54149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962392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2C8E4-79A4-EE1B-6881-FFD91B0E2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at surface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DB3F97-FBEC-B30D-C8CC-EF1057EB8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4F6BF-7F23-FA02-5130-F70219636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96F-D586-CBAC-DD3C-3B17137F4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EE2225-5995-B727-18A7-D5920AFC70F0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2685F5-6E93-AFD8-C818-2896A613D61F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F5EA74-1156-E99F-2C87-48B6780E6F00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562156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767FC-FECB-684E-5204-77FB2CA5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at surface – internal 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D2674B4-5807-CA1F-3AB8-ABE8A43F2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8F2D0-81DE-7C3B-A19D-D9268C859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227D6A-5568-5685-3F6C-7A697CC30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79289-6792-30A3-6B0C-92D460378200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D2F21-6976-7FD1-3D9E-7BFA8A0B31F7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0557BE-C91E-8101-D219-070CA6BB8ED4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553762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767FC-FECB-684E-5204-77FB2CA5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at surface – 6 ms cleaned pulses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8F2D0-81DE-7C3B-A19D-D9268C859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227D6A-5568-5685-3F6C-7A697CC30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18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8B72FA2-BBEF-C6E8-92CE-C799AB194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F075CA-620D-0D2B-9FDD-099FE34C9638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F14755-35D0-9A8F-1B6D-6069837B8891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37C43C-6F65-4882-C6DE-1D31F0AE1FAC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622229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29D9-7376-4D6E-9419-3FAAEED02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C226A-C476-86ED-3FFD-73E49B3D0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rgbClr val="74B942"/>
                </a:solidFill>
              </a:rPr>
              <a:t>Network evaluation - Direction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23EAF-B4CC-4FC4-F481-6AC0F7DAC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9D66A-2E65-F95C-29DE-2C65B9DD6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655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DF2F-5C83-D101-801E-5A977130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6ECD-CBCC-B0BF-C99A-A765397B7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19644"/>
            <a:ext cx="10815320" cy="459286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DE" sz="1600" dirty="0"/>
              <a:t>Detect and measure normalization of prompt component of atmospheric muon flux</a:t>
            </a:r>
          </a:p>
          <a:p>
            <a:pPr>
              <a:buFont typeface="Wingdings" pitchFamily="2" charset="2"/>
              <a:buChar char="Ø"/>
            </a:pPr>
            <a:r>
              <a:rPr lang="en-DE" sz="1600" dirty="0"/>
              <a:t>Constrain uncertainties on hadronic interaction models at very high energies</a:t>
            </a:r>
          </a:p>
          <a:p>
            <a:pPr>
              <a:buFont typeface="Wingdings" pitchFamily="2" charset="2"/>
              <a:buChar char="§"/>
            </a:pPr>
            <a:r>
              <a:rPr lang="en-DE" sz="1600" dirty="0"/>
              <a:t>Former analyses: </a:t>
            </a:r>
          </a:p>
          <a:p>
            <a:pPr lvl="1">
              <a:buFont typeface="Wingdings" pitchFamily="2" charset="2"/>
              <a:buChar char="§"/>
            </a:pPr>
            <a:r>
              <a:rPr lang="en-DE" sz="1600" dirty="0"/>
              <a:t>Leading muon analysis: limited MC statistics (by Tomasz Fuchs, </a:t>
            </a:r>
            <a:r>
              <a:rPr lang="en-GB" sz="1600" dirty="0">
                <a:hlinkClick r:id="rId2"/>
              </a:rPr>
              <a:t>https://wiki.icecube.wisc.edu/index.php/Analysis_of_Leading_Muons</a:t>
            </a:r>
            <a:r>
              <a:rPr lang="en-GB" sz="1600" dirty="0"/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en-GB" sz="1600" dirty="0"/>
              <a:t>Characterization of the muon flux: zenith problem (by Patrick Berghaus, </a:t>
            </a:r>
            <a:r>
              <a:rPr lang="en-GB" sz="1600" dirty="0">
                <a:hlinkClick r:id="rId3"/>
              </a:rPr>
              <a:t>https://arxiv.org/abs/1506.07981</a:t>
            </a:r>
            <a:r>
              <a:rPr lang="en-GB" sz="1600" dirty="0"/>
              <a:t>)</a:t>
            </a:r>
            <a:r>
              <a:rPr lang="en-DE" sz="1600" dirty="0"/>
              <a:t> </a:t>
            </a:r>
            <a:endParaRPr lang="en-GB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040F9-70C7-3D15-7F67-C532304F6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A graph of 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B05B2F31-1739-71F0-D2E6-124C92129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07" y="2852404"/>
            <a:ext cx="5092700" cy="3429000"/>
          </a:xfrm>
          <a:prstGeom prst="rect">
            <a:avLst/>
          </a:prstGeom>
        </p:spPr>
      </p:pic>
      <p:pic>
        <p:nvPicPr>
          <p:cNvPr id="8" name="Picture 7" descr="A graph of 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80640E43-06F8-3AF2-6937-723ACDDFF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899" y="2852404"/>
            <a:ext cx="4115143" cy="29573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F7D4EA-BA60-CA19-C2DA-F896B87C42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1497" y="5858574"/>
            <a:ext cx="3985113" cy="4616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1C4D85-F565-E663-C89F-4BBB0AA333C3}"/>
              </a:ext>
            </a:extLst>
          </p:cNvPr>
          <p:cNvSpPr txBox="1"/>
          <p:nvPr/>
        </p:nvSpPr>
        <p:spPr>
          <a:xfrm>
            <a:off x="3550686" y="5933125"/>
            <a:ext cx="68856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sz="2000" dirty="0">
              <a:solidFill>
                <a:schemeClr val="accent6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</a:t>
            </a:r>
            <a:r>
              <a:rPr lang="en-DE" dirty="0">
                <a:solidFill>
                  <a:srgbClr val="74B942"/>
                </a:solidFill>
              </a:rPr>
              <a:t>analyses</a:t>
            </a:r>
            <a:r>
              <a:rPr lang="en-DE" dirty="0">
                <a:solidFill>
                  <a:schemeClr val="accent6"/>
                </a:solidFill>
              </a:rPr>
              <a:t> with some challenges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Prompt MC truth not available -&gt; new CORSIKA simulations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182A12E2-1727-05B2-2096-B79A17896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30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9DF55-912E-93F7-2824-FACDFB4F7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Zenith – internal 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A400165-E0FC-B61A-AD5D-92F218AF3E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106" y="1146969"/>
            <a:ext cx="9105900" cy="49911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72296-45F4-E4B6-932D-0D12B7A87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A9048-77EA-1A6B-8E1B-B18A4AED2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784E73-E2C7-E50D-529E-E26C7E4C28D2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F09F03-C6F4-5FA4-265E-854D6D245735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252EC6-383A-1002-B233-CDF34B02D007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752752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9DF55-912E-93F7-2824-FACDFB4F7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Zenith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DF836F5-FE97-A085-3BAC-921086142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106" y="1146969"/>
            <a:ext cx="9105900" cy="49911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72296-45F4-E4B6-932D-0D12B7A87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A9048-77EA-1A6B-8E1B-B18A4AED2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E1C6C1-15B6-4AC9-511A-094CBBBE9987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8FEF0C-8086-B46C-AB8B-5F3B249FB707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767B0B-6C61-D8D1-1240-444C84B50D66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350359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1FD25-29F3-D694-F9BC-953635685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Azimuth – internal 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7862B69-E9B7-FBB7-35FB-02D6BE0CD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2606" y="1146969"/>
            <a:ext cx="8978900" cy="49911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1BD43-083D-CC8F-C6A9-D42992B3D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848420-0FEF-1253-A675-DAC310702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AC32EB-0F90-DC89-A313-F4315908F46A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7E5525-8D1E-3F79-EDCF-EF68CEDA9510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04B687-36AB-0F8A-D56C-3EDFB7FD5486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3679442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1FD25-29F3-D694-F9BC-953635685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Azimuth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17CAB3-42C2-F3E7-E753-92743CA50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2606" y="1146969"/>
            <a:ext cx="8978900" cy="49911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1BD43-083D-CC8F-C6A9-D42992B3D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848420-0FEF-1253-A675-DAC310702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7E371D-B818-568B-C153-88FFD85C4C24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B555BD-0C95-4574-C02C-B09A468BF3D5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A7AFF3-D938-9A24-F5B4-A4C9E97184DE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894788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C4200-FD00-6544-9C67-8D23C6F7B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Angular resolution – internal 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35D8CAA-54FE-5217-FA24-853389EFC3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8449" y="1108075"/>
            <a:ext cx="9007215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BA0AF-1489-FC02-45DD-085516751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A76CB-1D9F-4874-4862-AA30137D3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1E6C46-CE9A-7071-335F-FAEFE80067F4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BA3588-3DDB-3CE9-DF43-6C41CB439D5C}"/>
              </a:ext>
            </a:extLst>
          </p:cNvPr>
          <p:cNvSpPr txBox="1"/>
          <p:nvPr/>
        </p:nvSpPr>
        <p:spPr>
          <a:xfrm>
            <a:off x="6998400" y="1532284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FB5EE8-5D94-F1C4-8D5F-498D94BB96F0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8525366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C4200-FD00-6544-9C67-8D23C6F7B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Angular resolution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F2BCE87-44FE-EF98-BE6F-A44D93459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8449" y="1108075"/>
            <a:ext cx="9007215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BA0AF-1489-FC02-45DD-085516751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A76CB-1D9F-4874-4862-AA30137D3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3C2A04-CD0A-7966-EEE9-BA40C154BCCF}"/>
              </a:ext>
            </a:extLst>
          </p:cNvPr>
          <p:cNvSpPr txBox="1"/>
          <p:nvPr/>
        </p:nvSpPr>
        <p:spPr>
          <a:xfrm>
            <a:off x="6998400" y="1532284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F736F0-14FE-DE03-BADA-52B4396EE257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9BC1F8-D15A-4281-8E91-5249259E1D32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3817673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8C653-4520-358D-A957-0F3C30DC3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SplineMPE – DNN and conventional seeds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C55234-1820-C7ED-3DF4-83A2EA539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888" y="1108075"/>
            <a:ext cx="10306337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9E86A-128A-8CB6-96A7-90EE4164B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3EA415-FFEB-0D18-0BA1-C0BBEB4A1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8248D-21C4-9DE5-168D-1D5343BA7E6D}"/>
              </a:ext>
            </a:extLst>
          </p:cNvPr>
          <p:cNvSpPr txBox="1"/>
          <p:nvPr/>
        </p:nvSpPr>
        <p:spPr>
          <a:xfrm>
            <a:off x="9224461" y="1353879"/>
            <a:ext cx="2821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SplitInIceDSTPulsesTWCleaning6000ns</a:t>
            </a:r>
            <a:endParaRPr lang="en-DE" sz="1000" dirty="0"/>
          </a:p>
        </p:txBody>
      </p:sp>
    </p:spTree>
    <p:extLst>
      <p:ext uri="{BB962C8B-B14F-4D97-AF65-F5344CB8AC3E}">
        <p14:creationId xmlns:p14="http://schemas.microsoft.com/office/powerpoint/2010/main" val="1109751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97194-B20C-F1A1-ECD5-2C474979A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SplineMPE – DNN seeds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9090B6-4F06-DF81-8BB2-BF24972B7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888" y="1108075"/>
            <a:ext cx="10306337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B9BAE-97A5-69F3-B89D-E70A262C5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C7EDC-F7DD-8B40-1F4F-7E70AD01B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F59591-CA1B-895F-AC7C-AF43A9E60F06}"/>
              </a:ext>
            </a:extLst>
          </p:cNvPr>
          <p:cNvSpPr txBox="1"/>
          <p:nvPr/>
        </p:nvSpPr>
        <p:spPr>
          <a:xfrm>
            <a:off x="6821502" y="1360967"/>
            <a:ext cx="2821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SplitInIceDSTPulsesTWCleaning6000ns</a:t>
            </a:r>
            <a:endParaRPr lang="en-DE" sz="1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9A2DD2-ACD2-3E1B-3F91-5AEED0255EC2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581400" y="1976520"/>
            <a:ext cx="326292" cy="618188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3BFF64-7C4B-4612-6073-EB970EFA69DB}"/>
              </a:ext>
            </a:extLst>
          </p:cNvPr>
          <p:cNvSpPr txBox="1"/>
          <p:nvPr/>
        </p:nvSpPr>
        <p:spPr>
          <a:xfrm>
            <a:off x="2717800" y="1607188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DNN contours</a:t>
            </a:r>
          </a:p>
        </p:txBody>
      </p:sp>
    </p:spTree>
    <p:extLst>
      <p:ext uri="{BB962C8B-B14F-4D97-AF65-F5344CB8AC3E}">
        <p14:creationId xmlns:p14="http://schemas.microsoft.com/office/powerpoint/2010/main" val="5946970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97194-B20C-F1A1-ECD5-2C474979A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SplineMPE – duration per event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9090B6-4F06-DF81-8BB2-BF24972B7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393" y="1891437"/>
            <a:ext cx="6252510" cy="30751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B9BAE-97A5-69F3-B89D-E70A262C5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C7EDC-F7DD-8B40-1F4F-7E70AD01B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5E1062-3A6D-2DC4-B2DF-8BF9E98CD806}"/>
              </a:ext>
            </a:extLst>
          </p:cNvPr>
          <p:cNvSpPr txBox="1"/>
          <p:nvPr/>
        </p:nvSpPr>
        <p:spPr>
          <a:xfrm>
            <a:off x="1326672" y="5147448"/>
            <a:ext cx="10456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Only small improvement at energies around 1 PeV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Countours are larger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Additional runtime</a:t>
            </a:r>
          </a:p>
          <a:p>
            <a:r>
              <a:rPr lang="en-DE" dirty="0">
                <a:solidFill>
                  <a:srgbClr val="74B942"/>
                </a:solidFill>
              </a:rPr>
              <a:t>-&gt; </a:t>
            </a:r>
            <a:r>
              <a:rPr lang="en-GB" dirty="0">
                <a:solidFill>
                  <a:srgbClr val="74B942"/>
                </a:solidFill>
              </a:rPr>
              <a:t>U</a:t>
            </a:r>
            <a:r>
              <a:rPr lang="en-DE" dirty="0">
                <a:solidFill>
                  <a:srgbClr val="74B942"/>
                </a:solidFill>
              </a:rPr>
              <a:t>se only DNN reconstruction, since we do not need the best angular resolution (zenith is more important)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07E76D-2686-C82D-A982-13994A079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903" y="1229851"/>
            <a:ext cx="5753100" cy="42926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A372EC8-78BA-A4D8-4241-F42D89F0F362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701800" y="2382087"/>
            <a:ext cx="314569" cy="392375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567F274-5939-A185-8212-1F34E0C11DCF}"/>
              </a:ext>
            </a:extLst>
          </p:cNvPr>
          <p:cNvSpPr txBox="1"/>
          <p:nvPr/>
        </p:nvSpPr>
        <p:spPr>
          <a:xfrm>
            <a:off x="838200" y="2105088"/>
            <a:ext cx="172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rgbClr val="74B942"/>
                </a:solidFill>
              </a:rPr>
              <a:t>DNN contours</a:t>
            </a:r>
          </a:p>
        </p:txBody>
      </p:sp>
    </p:spTree>
    <p:extLst>
      <p:ext uri="{BB962C8B-B14F-4D97-AF65-F5344CB8AC3E}">
        <p14:creationId xmlns:p14="http://schemas.microsoft.com/office/powerpoint/2010/main" val="1552626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29D9-7376-4D6E-9419-3FAAEED02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C226A-C476-86ED-3FFD-73E49B3D0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rgbClr val="74B942"/>
                </a:solidFill>
              </a:rPr>
              <a:t>Network evaluation – Track geometry</a:t>
            </a:r>
          </a:p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0" indent="0" algn="ctr">
              <a:buNone/>
            </a:pPr>
            <a:r>
              <a:rPr lang="en-DE" dirty="0"/>
              <a:t>The evaluation of the track geometry works fine and can be found in the </a:t>
            </a:r>
            <a:r>
              <a:rPr lang="en-GB" dirty="0">
                <a:hlinkClick r:id="rId2"/>
              </a:rPr>
              <a:t>wiki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23EAF-B4CC-4FC4-F481-6AC0F7DAC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9D66A-2E65-F95C-29DE-2C65B9DD6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06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73625-ED36-D23B-DB7D-F030A51C9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C0F8E-EFA3-BC9D-8A8C-F61570877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5557520" cy="506952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Final goals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Measure normalization of the atmospheric      prompt muon flux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Unfold muon energy spectrum</a:t>
            </a:r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Steps for normalization measurement</a:t>
            </a:r>
            <a:endParaRPr lang="en-DE" dirty="0"/>
          </a:p>
          <a:p>
            <a:pPr>
              <a:buFont typeface="Wingdings" pitchFamily="2" charset="2"/>
              <a:buChar char="q"/>
            </a:pPr>
            <a:r>
              <a:rPr lang="en-DE" dirty="0"/>
              <a:t> Verify CORSIKA extended history simulations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Tag prompt muons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Comparisons to MCEq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Set up preliminary analysis chain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Reconstruct muon energy and direction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Data/MC comparisons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Include systematics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Run full statistics simulation</a:t>
            </a:r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Additional steps for unfolding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Effective area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D627F-167E-C516-FBF7-6C75E6840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4A7A98-9289-B942-A70C-5803A5D74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587F4BE-C40E-AA49-387D-EA6260F93D57}"/>
              </a:ext>
            </a:extLst>
          </p:cNvPr>
          <p:cNvSpPr/>
          <p:nvPr/>
        </p:nvSpPr>
        <p:spPr>
          <a:xfrm>
            <a:off x="7597272" y="136525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EC80A42-D02B-48FC-E9AB-BDCBEA9577FC}"/>
              </a:ext>
            </a:extLst>
          </p:cNvPr>
          <p:cNvSpPr/>
          <p:nvPr/>
        </p:nvSpPr>
        <p:spPr>
          <a:xfrm>
            <a:off x="7597272" y="923049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94621ED-75AD-F32D-19F4-2397BF096CDD}"/>
              </a:ext>
            </a:extLst>
          </p:cNvPr>
          <p:cNvSpPr/>
          <p:nvPr/>
        </p:nvSpPr>
        <p:spPr>
          <a:xfrm>
            <a:off x="8515087" y="1771966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D2547CC-AFC4-DE3B-2F0C-7FD83B37CE6E}"/>
              </a:ext>
            </a:extLst>
          </p:cNvPr>
          <p:cNvSpPr/>
          <p:nvPr/>
        </p:nvSpPr>
        <p:spPr>
          <a:xfrm>
            <a:off x="6651226" y="1763821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6EC389E-1EC8-CC23-F0B1-8C7CB78F183B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8289088" y="609669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CD2905-461F-29B9-2A48-43E2FA38DA6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43042" y="1396193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62B5297-E5C7-B06D-943B-CC8A112ACCF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8289088" y="1396193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E43A280-2034-21F0-FF2B-A0920DF2C910}"/>
              </a:ext>
            </a:extLst>
          </p:cNvPr>
          <p:cNvSpPr txBox="1"/>
          <p:nvPr/>
        </p:nvSpPr>
        <p:spPr>
          <a:xfrm>
            <a:off x="8865710" y="1415573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/>
              <a:t>no</a:t>
            </a:r>
            <a:endParaRPr lang="en-DE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532D15-E02D-5CAA-7135-20B71727B51B}"/>
              </a:ext>
            </a:extLst>
          </p:cNvPr>
          <p:cNvSpPr txBox="1"/>
          <p:nvPr/>
        </p:nvSpPr>
        <p:spPr>
          <a:xfrm>
            <a:off x="7343042" y="1388048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7611E1-A0E9-1BFF-6101-B63C208FDB83}"/>
              </a:ext>
            </a:extLst>
          </p:cNvPr>
          <p:cNvSpPr txBox="1"/>
          <p:nvPr/>
        </p:nvSpPr>
        <p:spPr>
          <a:xfrm>
            <a:off x="6199885" y="2563437"/>
            <a:ext cx="56276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6"/>
                </a:solidFill>
              </a:rPr>
              <a:t>Terminology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Muon bundle: all muons in a bundle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Leading muon: most energetic muon in a muon bundle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Single muon: no single muons at high energies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Prompt muon: parent is not pion or kaon </a:t>
            </a:r>
          </a:p>
          <a:p>
            <a:pPr marL="285750" indent="-285750">
              <a:buFont typeface="Wingdings" pitchFamily="2" charset="2"/>
              <a:buChar char="§"/>
            </a:pPr>
            <a:endParaRPr lang="en-D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2157DF-05D1-FF56-819B-0E647EE0F572}"/>
              </a:ext>
            </a:extLst>
          </p:cNvPr>
          <p:cNvSpPr txBox="1"/>
          <p:nvPr/>
        </p:nvSpPr>
        <p:spPr>
          <a:xfrm>
            <a:off x="6199885" y="4673642"/>
            <a:ext cx="58360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New (preliminary) CORSIKA E</a:t>
            </a:r>
            <a:r>
              <a:rPr lang="en-GB" dirty="0">
                <a:solidFill>
                  <a:srgbClr val="74B942"/>
                </a:solidFill>
              </a:rPr>
              <a:t>h</a:t>
            </a:r>
            <a:r>
              <a:rPr lang="en-DE" dirty="0">
                <a:solidFill>
                  <a:srgbClr val="74B942"/>
                </a:solidFill>
              </a:rPr>
              <a:t>ist simulation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CORSIKA 77420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SIBYLL 2.3d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600 GeV – 50 EeV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dirty="0"/>
              <a:t>/data/sim/</a:t>
            </a:r>
            <a:r>
              <a:rPr lang="en-GB" dirty="0" err="1"/>
              <a:t>IceCube</a:t>
            </a:r>
            <a:r>
              <a:rPr lang="en-GB" dirty="0"/>
              <a:t>/2023/generated/CORSIKA_EHISTORY/</a:t>
            </a:r>
            <a:endParaRPr lang="en-DE" dirty="0"/>
          </a:p>
          <a:p>
            <a:endParaRPr lang="en-DE" dirty="0"/>
          </a:p>
          <a:p>
            <a:endParaRPr lang="en-D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A3EFC5-5DF4-9952-96F1-17B4303B00FC}"/>
              </a:ext>
            </a:extLst>
          </p:cNvPr>
          <p:cNvSpPr txBox="1"/>
          <p:nvPr/>
        </p:nvSpPr>
        <p:spPr>
          <a:xfrm>
            <a:off x="519880" y="2398097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C9CCD9-38E9-50C2-71EF-5734CE57DC81}"/>
              </a:ext>
            </a:extLst>
          </p:cNvPr>
          <p:cNvSpPr txBox="1"/>
          <p:nvPr/>
        </p:nvSpPr>
        <p:spPr>
          <a:xfrm>
            <a:off x="547126" y="2734012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566F80-7593-05DC-2FF1-9A82224AB7D0}"/>
              </a:ext>
            </a:extLst>
          </p:cNvPr>
          <p:cNvSpPr txBox="1"/>
          <p:nvPr/>
        </p:nvSpPr>
        <p:spPr>
          <a:xfrm>
            <a:off x="547126" y="3069927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B0A274-C549-F579-0049-D0547B986DC4}"/>
              </a:ext>
            </a:extLst>
          </p:cNvPr>
          <p:cNvSpPr txBox="1"/>
          <p:nvPr/>
        </p:nvSpPr>
        <p:spPr>
          <a:xfrm>
            <a:off x="538480" y="3385324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BC4E6E-4786-8290-007B-3F6FB08994E5}"/>
              </a:ext>
            </a:extLst>
          </p:cNvPr>
          <p:cNvSpPr txBox="1"/>
          <p:nvPr/>
        </p:nvSpPr>
        <p:spPr>
          <a:xfrm>
            <a:off x="506254" y="3741757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129FE9-6863-568D-E586-6E8DC47A1683}"/>
              </a:ext>
            </a:extLst>
          </p:cNvPr>
          <p:cNvSpPr txBox="1"/>
          <p:nvPr/>
        </p:nvSpPr>
        <p:spPr>
          <a:xfrm>
            <a:off x="482680" y="4067066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</p:spTree>
    <p:extLst>
      <p:ext uri="{BB962C8B-B14F-4D97-AF65-F5344CB8AC3E}">
        <p14:creationId xmlns:p14="http://schemas.microsoft.com/office/powerpoint/2010/main" val="18775189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29D9-7376-4D6E-9419-3FAAEED02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C226A-C476-86ED-3FFD-73E49B3D0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rgbClr val="74B942"/>
                </a:solidFill>
              </a:rPr>
              <a:t>Selection – Level 3</a:t>
            </a:r>
          </a:p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4114800" lvl="8" indent="-457200">
              <a:buFont typeface="+mj-lt"/>
              <a:buAutoNum type="arabicPeriod"/>
            </a:pPr>
            <a:r>
              <a:rPr lang="en-DE" dirty="0"/>
              <a:t>L2 muon filter</a:t>
            </a:r>
          </a:p>
          <a:p>
            <a:pPr marL="4114800" lvl="8" indent="-457200">
              <a:buFont typeface="+mj-lt"/>
              <a:buAutoNum type="arabicPeriod"/>
            </a:pPr>
            <a:r>
              <a:rPr lang="en-DE" dirty="0"/>
              <a:t>200 TeV bundle energy cut at surface</a:t>
            </a:r>
          </a:p>
          <a:p>
            <a:pPr marL="4114800" lvl="8" indent="-457200">
              <a:buFont typeface="+mj-lt"/>
              <a:buAutoNum type="arabicPeriod"/>
            </a:pPr>
            <a:r>
              <a:rPr lang="en-DE" dirty="0"/>
              <a:t>Add labels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23EAF-B4CC-4FC4-F481-6AC0F7DAC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9D66A-2E65-F95C-29DE-2C65B9DD6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9041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8AAA4-FB94-76D4-5AF6-94FE6B9CE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L2 filter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56AEE63-90A7-6463-1FFA-5AB0D92939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731641"/>
            <a:ext cx="5181600" cy="3858832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B5FFE9E-0F25-DF20-FD51-CCD961B6F8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735032"/>
            <a:ext cx="5181600" cy="3852050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266258-ECBB-69BA-4CF2-986C4ED54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9C7F2-BB7C-3D0E-BFA7-0C00E1541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3CF7C4E-75BF-9BA2-20F1-313D0C2E5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23111"/>
              </p:ext>
            </p:extLst>
          </p:nvPr>
        </p:nvGraphicFramePr>
        <p:xfrm>
          <a:off x="3077029" y="393383"/>
          <a:ext cx="7639623" cy="111474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979158">
                  <a:extLst>
                    <a:ext uri="{9D8B030D-6E8A-4147-A177-3AD203B41FA5}">
                      <a16:colId xmlns:a16="http://schemas.microsoft.com/office/drawing/2014/main" val="3484615400"/>
                    </a:ext>
                  </a:extLst>
                </a:gridCol>
                <a:gridCol w="1084728">
                  <a:extLst>
                    <a:ext uri="{9D8B030D-6E8A-4147-A177-3AD203B41FA5}">
                      <a16:colId xmlns:a16="http://schemas.microsoft.com/office/drawing/2014/main" val="1809832372"/>
                    </a:ext>
                  </a:extLst>
                </a:gridCol>
                <a:gridCol w="2233506">
                  <a:extLst>
                    <a:ext uri="{9D8B030D-6E8A-4147-A177-3AD203B41FA5}">
                      <a16:colId xmlns:a16="http://schemas.microsoft.com/office/drawing/2014/main" val="613378603"/>
                    </a:ext>
                  </a:extLst>
                </a:gridCol>
                <a:gridCol w="2342231">
                  <a:extLst>
                    <a:ext uri="{9D8B030D-6E8A-4147-A177-3AD203B41FA5}">
                      <a16:colId xmlns:a16="http://schemas.microsoft.com/office/drawing/2014/main" val="2419315614"/>
                    </a:ext>
                  </a:extLst>
                </a:gridCol>
              </a:tblGrid>
              <a:tr h="403226">
                <a:tc>
                  <a:txBody>
                    <a:bodyPr/>
                    <a:lstStyle/>
                    <a:p>
                      <a:r>
                        <a:rPr lang="en-GB" sz="1400" dirty="0"/>
                        <a:t>Fraction rejected events</a:t>
                      </a:r>
                      <a:r>
                        <a:rPr lang="en-DE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All energies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L</a:t>
                      </a:r>
                      <a:r>
                        <a:rPr lang="en-DE" sz="1400" dirty="0"/>
                        <a:t>eading energy &gt; 10 TeV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Leading energy &gt; 100 TeV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176271"/>
                  </a:ext>
                </a:extLst>
              </a:tr>
              <a:tr h="355758">
                <a:tc>
                  <a:txBody>
                    <a:bodyPr/>
                    <a:lstStyle/>
                    <a:p>
                      <a:r>
                        <a:rPr lang="en-DE" sz="1400" dirty="0"/>
                        <a:t>MuonFilter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136815"/>
                  </a:ext>
                </a:extLst>
              </a:tr>
              <a:tr h="355758">
                <a:tc>
                  <a:txBody>
                    <a:bodyPr/>
                    <a:lstStyle/>
                    <a:p>
                      <a:r>
                        <a:rPr lang="en-DE" sz="1400" dirty="0"/>
                        <a:t>HQFilter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37931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7C0F887-A37C-FE12-E224-C815D530E363}"/>
              </a:ext>
            </a:extLst>
          </p:cNvPr>
          <p:cNvSpPr txBox="1"/>
          <p:nvPr/>
        </p:nvSpPr>
        <p:spPr>
          <a:xfrm>
            <a:off x="3375382" y="5780782"/>
            <a:ext cx="7454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74B942"/>
                </a:solidFill>
              </a:rPr>
              <a:t>L2 rate: 369.43 Hz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600" dirty="0">
                <a:solidFill>
                  <a:srgbClr val="74B942"/>
                </a:solidFill>
              </a:rPr>
              <a:t>R</a:t>
            </a:r>
            <a:r>
              <a:rPr lang="en-DE" sz="1600" dirty="0">
                <a:solidFill>
                  <a:srgbClr val="74B942"/>
                </a:solidFill>
              </a:rPr>
              <a:t>ate after muon filter: 24.62 Hz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Choose muon filter to remove large amount of statistics at low energies</a:t>
            </a:r>
          </a:p>
        </p:txBody>
      </p:sp>
    </p:spTree>
    <p:extLst>
      <p:ext uri="{BB962C8B-B14F-4D97-AF65-F5344CB8AC3E}">
        <p14:creationId xmlns:p14="http://schemas.microsoft.com/office/powerpoint/2010/main" val="3295481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94A71-AFF3-0EC4-832B-1218B7A77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cut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E0D957-C60F-E97A-CA9D-073F6C0E1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39325-7076-97BC-91B8-BA7A41AD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FEE6B5-CF1F-7118-7C36-4574EE713A14}"/>
              </a:ext>
            </a:extLst>
          </p:cNvPr>
          <p:cNvSpPr txBox="1"/>
          <p:nvPr/>
        </p:nvSpPr>
        <p:spPr>
          <a:xfrm>
            <a:off x="838200" y="1107440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GB" sz="1400" dirty="0"/>
              <a:t>R</a:t>
            </a:r>
            <a:r>
              <a:rPr lang="en-DE" sz="1400" dirty="0"/>
              <a:t>ate after muon filter: 24.62 Hz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400" dirty="0"/>
              <a:t>If the process of 1 event needs 1 second, 8h run takes 200h -&gt; needs to be reduced!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400" dirty="0"/>
              <a:t>Use small, fast network to remove low energy events -&gt; target rate 125 mHz </a:t>
            </a:r>
          </a:p>
          <a:p>
            <a:pPr marL="285750" indent="-285750">
              <a:buFont typeface="Wingdings" pitchFamily="2" charset="2"/>
              <a:buChar char="§"/>
            </a:pPr>
            <a:endParaRPr lang="en-DE" sz="1400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D48EF04-9445-953B-88A9-ABF4CB60F9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29443" y="1793307"/>
            <a:ext cx="9126084" cy="4563043"/>
          </a:xfr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81789499-8402-2CF5-F174-13A736B3A673}"/>
              </a:ext>
            </a:extLst>
          </p:cNvPr>
          <p:cNvSpPr/>
          <p:nvPr/>
        </p:nvSpPr>
        <p:spPr>
          <a:xfrm>
            <a:off x="2941609" y="2219685"/>
            <a:ext cx="1757982" cy="527729"/>
          </a:xfrm>
          <a:prstGeom prst="ellipse">
            <a:avLst/>
          </a:prstGeom>
          <a:noFill/>
          <a:ln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noFill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E180F1-D8F8-BE95-D451-08AB6B2CFFFC}"/>
              </a:ext>
            </a:extLst>
          </p:cNvPr>
          <p:cNvSpPr txBox="1"/>
          <p:nvPr/>
        </p:nvSpPr>
        <p:spPr>
          <a:xfrm>
            <a:off x="3600892" y="2478299"/>
            <a:ext cx="48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rgbClr val="74B942"/>
                </a:solidFill>
              </a:rPr>
              <a:t>GPU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C0735B-91BC-E379-8D18-2DFA72C4DCF1}"/>
              </a:ext>
            </a:extLst>
          </p:cNvPr>
          <p:cNvSpPr txBox="1"/>
          <p:nvPr/>
        </p:nvSpPr>
        <p:spPr>
          <a:xfrm>
            <a:off x="4281377" y="1942686"/>
            <a:ext cx="2197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dirty="0">
                <a:solidFill>
                  <a:srgbClr val="74B942"/>
                </a:solidFill>
              </a:rPr>
              <a:t>CPU runtime: 11 ± 1ms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C4A6A9-11A7-5B81-1A03-B9CC0B82534C}"/>
              </a:ext>
            </a:extLst>
          </p:cNvPr>
          <p:cNvCxnSpPr>
            <a:cxnSpLocks/>
            <a:stCxn id="15" idx="6"/>
            <a:endCxn id="18" idx="2"/>
          </p:cNvCxnSpPr>
          <p:nvPr/>
        </p:nvCxnSpPr>
        <p:spPr>
          <a:xfrm flipV="1">
            <a:off x="4699591" y="2219685"/>
            <a:ext cx="680485" cy="263865"/>
          </a:xfrm>
          <a:prstGeom prst="line">
            <a:avLst/>
          </a:prstGeom>
          <a:ln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AD8C2CD-B846-D6D3-0EDF-7B95D7DCEECD}"/>
              </a:ext>
            </a:extLst>
          </p:cNvPr>
          <p:cNvSpPr txBox="1"/>
          <p:nvPr/>
        </p:nvSpPr>
        <p:spPr>
          <a:xfrm>
            <a:off x="4083138" y="6514488"/>
            <a:ext cx="4508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Network: precut_surface_bundle_energy_3inputs_6ms_01</a:t>
            </a:r>
          </a:p>
          <a:p>
            <a:endParaRPr lang="en-DE" sz="1200" dirty="0"/>
          </a:p>
        </p:txBody>
      </p:sp>
    </p:spTree>
    <p:extLst>
      <p:ext uri="{BB962C8B-B14F-4D97-AF65-F5344CB8AC3E}">
        <p14:creationId xmlns:p14="http://schemas.microsoft.com/office/powerpoint/2010/main" val="424826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18" grpId="0"/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3DF7-B4DC-DEBF-66A0-C38DFE26F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Rejection efficiency - all events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AC1E30-EBB5-5FE4-2DE0-DC6D231D4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163" y="1815532"/>
            <a:ext cx="11507787" cy="365397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3106C-A8A6-7879-01A0-877584E95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FA0266-0252-C242-8351-D04A568E2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33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2597CD5-DCE8-302F-1799-4AED0AD2A565}"/>
              </a:ext>
            </a:extLst>
          </p:cNvPr>
          <p:cNvSpPr/>
          <p:nvPr/>
        </p:nvSpPr>
        <p:spPr>
          <a:xfrm>
            <a:off x="5234027" y="4943270"/>
            <a:ext cx="861973" cy="4497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noFill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C61559A-9CF6-F410-2027-64A755AD3002}"/>
              </a:ext>
            </a:extLst>
          </p:cNvPr>
          <p:cNvSpPr/>
          <p:nvPr/>
        </p:nvSpPr>
        <p:spPr>
          <a:xfrm rot="20122151">
            <a:off x="2360060" y="2302851"/>
            <a:ext cx="861973" cy="4497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noFill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242096C-FC87-4778-1D2C-13BBCDF98D67}"/>
              </a:ext>
            </a:extLst>
          </p:cNvPr>
          <p:cNvCxnSpPr>
            <a:stCxn id="9" idx="4"/>
            <a:endCxn id="8" idx="1"/>
          </p:cNvCxnSpPr>
          <p:nvPr/>
        </p:nvCxnSpPr>
        <p:spPr>
          <a:xfrm>
            <a:off x="2884776" y="2732176"/>
            <a:ext cx="2475484" cy="22769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8A5653C-488E-24DE-4981-11440F97977F}"/>
              </a:ext>
            </a:extLst>
          </p:cNvPr>
          <p:cNvSpPr txBox="1"/>
          <p:nvPr/>
        </p:nvSpPr>
        <p:spPr>
          <a:xfrm rot="2647146">
            <a:off x="2676328" y="3480142"/>
            <a:ext cx="2857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</a:rPr>
              <a:t>C</a:t>
            </a:r>
            <a:r>
              <a:rPr lang="en-DE" sz="1600" dirty="0">
                <a:solidFill>
                  <a:srgbClr val="FF0000"/>
                </a:solidFill>
              </a:rPr>
              <a:t>ut on bundle energy at surface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0C0DA87-84A0-0DA8-5E62-DA66BB4EF8F2}"/>
              </a:ext>
            </a:extLst>
          </p:cNvPr>
          <p:cNvSpPr/>
          <p:nvPr/>
        </p:nvSpPr>
        <p:spPr>
          <a:xfrm rot="16200000">
            <a:off x="4081418" y="3296558"/>
            <a:ext cx="2843636" cy="44978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noFill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DA7D28-E94C-51DC-4D81-F6BC07549A16}"/>
              </a:ext>
            </a:extLst>
          </p:cNvPr>
          <p:cNvSpPr txBox="1"/>
          <p:nvPr/>
        </p:nvSpPr>
        <p:spPr>
          <a:xfrm>
            <a:off x="6471684" y="1297172"/>
            <a:ext cx="3225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</a:rPr>
              <a:t>C</a:t>
            </a:r>
            <a:r>
              <a:rPr lang="en-DE" sz="1600" dirty="0">
                <a:solidFill>
                  <a:schemeClr val="accent1"/>
                </a:solidFill>
              </a:rPr>
              <a:t>ut on bundle energy at entry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3F87A0-6AD0-0362-B054-3368C5003B21}"/>
              </a:ext>
            </a:extLst>
          </p:cNvPr>
          <p:cNvCxnSpPr>
            <a:stCxn id="13" idx="6"/>
            <a:endCxn id="14" idx="2"/>
          </p:cNvCxnSpPr>
          <p:nvPr/>
        </p:nvCxnSpPr>
        <p:spPr>
          <a:xfrm flipV="1">
            <a:off x="5503236" y="1635726"/>
            <a:ext cx="2581053" cy="463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35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/>
      <p:bldP spid="13" grpId="0" animBg="1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AAF75-FE83-F81B-0B0D-70EA89688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Rejection efficiency – small zenith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3C14D5F-5DB6-A372-37F3-EA8FF726B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163" y="1815532"/>
            <a:ext cx="11507787" cy="365397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8D08D-887E-85E4-7246-D3894C354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B13674-7D65-E2B4-8EFE-3CD88E29F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34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F13A0E6-41C0-C394-2AEB-A3AF91B656E1}"/>
              </a:ext>
            </a:extLst>
          </p:cNvPr>
          <p:cNvSpPr/>
          <p:nvPr/>
        </p:nvSpPr>
        <p:spPr>
          <a:xfrm>
            <a:off x="1955990" y="2208697"/>
            <a:ext cx="861973" cy="449788"/>
          </a:xfrm>
          <a:prstGeom prst="ellipse">
            <a:avLst/>
          </a:prstGeom>
          <a:noFill/>
          <a:ln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rgbClr val="74B94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EBCB2A-871C-EC87-1693-C93EDDFACC29}"/>
              </a:ext>
            </a:extLst>
          </p:cNvPr>
          <p:cNvSpPr txBox="1"/>
          <p:nvPr/>
        </p:nvSpPr>
        <p:spPr>
          <a:xfrm>
            <a:off x="2452578" y="2658485"/>
            <a:ext cx="2452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74B942"/>
                </a:solidFill>
              </a:rPr>
              <a:t>N</a:t>
            </a:r>
            <a:r>
              <a:rPr lang="en-DE" sz="1200" dirty="0">
                <a:solidFill>
                  <a:srgbClr val="74B942"/>
                </a:solidFill>
              </a:rPr>
              <a:t>o difference</a:t>
            </a:r>
          </a:p>
        </p:txBody>
      </p:sp>
    </p:spTree>
    <p:extLst>
      <p:ext uri="{BB962C8B-B14F-4D97-AF65-F5344CB8AC3E}">
        <p14:creationId xmlns:p14="http://schemas.microsoft.com/office/powerpoint/2010/main" val="1597749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1630A-F817-B18C-B94B-7AF2DEB4B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Rejection efficiency – high zenith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9C08AD-E0D9-243E-3633-5F96322B5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163" y="1811988"/>
            <a:ext cx="11507787" cy="366106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EADAA-365B-B775-AF50-26EF89F20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72A912-1A55-DD8C-747A-C5A1E7EE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35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9207AF-A7CB-CFE7-4E86-53CB6E062F3A}"/>
              </a:ext>
            </a:extLst>
          </p:cNvPr>
          <p:cNvSpPr/>
          <p:nvPr/>
        </p:nvSpPr>
        <p:spPr>
          <a:xfrm rot="19920981">
            <a:off x="1997965" y="2370868"/>
            <a:ext cx="1339530" cy="5829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noFill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D4EEF-563C-2AFD-CD90-309A8A5525F9}"/>
              </a:ext>
            </a:extLst>
          </p:cNvPr>
          <p:cNvSpPr txBox="1"/>
          <p:nvPr/>
        </p:nvSpPr>
        <p:spPr>
          <a:xfrm>
            <a:off x="2799907" y="2864681"/>
            <a:ext cx="1318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D</a:t>
            </a:r>
            <a:r>
              <a:rPr lang="en-DE" sz="1200" dirty="0">
                <a:solidFill>
                  <a:srgbClr val="FF0000"/>
                </a:solidFill>
              </a:rPr>
              <a:t>ifference!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CF9564-4075-4935-00E5-A8FC90369AB8}"/>
              </a:ext>
            </a:extLst>
          </p:cNvPr>
          <p:cNvSpPr txBox="1"/>
          <p:nvPr/>
        </p:nvSpPr>
        <p:spPr>
          <a:xfrm>
            <a:off x="3331535" y="5826642"/>
            <a:ext cx="7882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74B942"/>
                </a:solidFill>
              </a:rPr>
              <a:t>Rate after muon filter: 24.62 Hz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74B942"/>
                </a:solidFill>
              </a:rPr>
              <a:t>Rate after bundle cut: 144 mHz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rgbClr val="74B942"/>
                </a:solidFill>
              </a:rPr>
              <a:t>Perform 200 TeV cut on bundle energy at surface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C522A8-9BD2-DFD0-594E-E3737C18FB22}"/>
              </a:ext>
            </a:extLst>
          </p:cNvPr>
          <p:cNvSpPr txBox="1"/>
          <p:nvPr/>
        </p:nvSpPr>
        <p:spPr>
          <a:xfrm>
            <a:off x="6270481" y="1267816"/>
            <a:ext cx="5383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/>
              <a:t>At high zenith angles, events with high energies are removed with a cut on the </a:t>
            </a:r>
            <a:r>
              <a:rPr lang="en-DE" sz="1600" dirty="0">
                <a:solidFill>
                  <a:srgbClr val="FF0000"/>
                </a:solidFill>
              </a:rPr>
              <a:t>bundle energy at entry</a:t>
            </a:r>
          </a:p>
          <a:p>
            <a:pPr marL="285750" indent="-285750">
              <a:buFont typeface="Wingdings" pitchFamily="2" charset="2"/>
              <a:buChar char="Ø"/>
            </a:pP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3767261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29D9-7376-4D6E-9419-3FAAEED02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C226A-C476-86ED-3FFD-73E49B3D0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rgbClr val="74B942"/>
                </a:solidFill>
              </a:rPr>
              <a:t>Selection – Level 4</a:t>
            </a:r>
          </a:p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4114800" lvl="8" indent="-457200">
              <a:buFont typeface="+mj-lt"/>
              <a:buAutoNum type="arabicPeriod"/>
            </a:pPr>
            <a:r>
              <a:rPr lang="en-DE" dirty="0"/>
              <a:t>Add DNN network reconstructions</a:t>
            </a:r>
          </a:p>
          <a:p>
            <a:pPr marL="4114800" lvl="8" indent="-457200">
              <a:buFont typeface="+mj-lt"/>
              <a:buAutoNum type="arabicPeriod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23EAF-B4CC-4FC4-F481-6AC0F7DAC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9D66A-2E65-F95C-29DE-2C65B9DD6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0153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0A0E8-77EB-13AD-A647-750A3A35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Add DNN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BCD79-5E93-3606-97F4-5446EA7BE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GB" dirty="0"/>
              <a:t>Internal DNN pulse cleaning leads to slightly better results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FFECD-C732-CF0B-8B20-E863892A3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29BB3-1CB1-B9B3-A9E9-EE262FE04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B10D5D7-2EAD-BA68-FD13-362C5A5A5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6848865"/>
              </p:ext>
            </p:extLst>
          </p:nvPr>
        </p:nvGraphicFramePr>
        <p:xfrm>
          <a:off x="538480" y="1991360"/>
          <a:ext cx="11115040" cy="30784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6517928">
                  <a:extLst>
                    <a:ext uri="{9D8B030D-6E8A-4147-A177-3AD203B41FA5}">
                      <a16:colId xmlns:a16="http://schemas.microsoft.com/office/drawing/2014/main" val="3050130786"/>
                    </a:ext>
                  </a:extLst>
                </a:gridCol>
                <a:gridCol w="1397479">
                  <a:extLst>
                    <a:ext uri="{9D8B030D-6E8A-4147-A177-3AD203B41FA5}">
                      <a16:colId xmlns:a16="http://schemas.microsoft.com/office/drawing/2014/main" val="2823546949"/>
                    </a:ext>
                  </a:extLst>
                </a:gridCol>
                <a:gridCol w="1708030">
                  <a:extLst>
                    <a:ext uri="{9D8B030D-6E8A-4147-A177-3AD203B41FA5}">
                      <a16:colId xmlns:a16="http://schemas.microsoft.com/office/drawing/2014/main" val="2849552484"/>
                    </a:ext>
                  </a:extLst>
                </a:gridCol>
                <a:gridCol w="1491603">
                  <a:extLst>
                    <a:ext uri="{9D8B030D-6E8A-4147-A177-3AD203B41FA5}">
                      <a16:colId xmlns:a16="http://schemas.microsoft.com/office/drawing/2014/main" val="3114655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Preprocess / 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CPU /</a:t>
                      </a:r>
                      <a:br>
                        <a:rPr lang="en-DE" dirty="0"/>
                      </a:br>
                      <a:r>
                        <a:rPr lang="en-DE" dirty="0"/>
                        <a:t>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</a:t>
                      </a:r>
                      <a:r>
                        <a:rPr lang="en-DE" dirty="0"/>
                        <a:t>PU /</a:t>
                      </a:r>
                      <a:br>
                        <a:rPr lang="en-DE" dirty="0"/>
                      </a:br>
                      <a:r>
                        <a:rPr lang="en-DE" dirty="0"/>
                        <a:t>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814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direction_9inputs_uncleaned_medium_01</a:t>
                      </a:r>
                      <a:endParaRPr lang="en-DE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22 ±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106 ± 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5 ± 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06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leading_bundle_surface_leading_bundle_energy_OC_inputs9_large_log_02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600" dirty="0"/>
                        <a:t>22 ±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144 ± 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3 ± 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103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track_geometry_9inputs_uncleaned_01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600" dirty="0"/>
                        <a:t>22 ± 20</a:t>
                      </a:r>
                    </a:p>
                    <a:p>
                      <a:pPr algn="ctr"/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106 ± 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3 ± 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874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precut_surface_bundle_energy_3inputs_6ms_01 </a:t>
                      </a:r>
                      <a:r>
                        <a:rPr lang="en-GB" sz="1600" dirty="0">
                          <a:solidFill>
                            <a:schemeClr val="accent3"/>
                          </a:solidFill>
                        </a:rPr>
                        <a:t>(added in level 3)</a:t>
                      </a:r>
                    </a:p>
                    <a:p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600" dirty="0"/>
                        <a:t>22 ± 20</a:t>
                      </a:r>
                    </a:p>
                    <a:p>
                      <a:pPr algn="ctr"/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11 ±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7 ± 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877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70333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67A72-961B-842B-0C12-CF1389CFA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What we have discussed today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11B21-6CC2-1EFB-E278-60A9BA8EF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q"/>
            </a:pPr>
            <a:r>
              <a:rPr lang="en-DE" dirty="0"/>
              <a:t>Reconstruction</a:t>
            </a:r>
          </a:p>
          <a:p>
            <a:pPr lvl="1">
              <a:buFont typeface="Wingdings" pitchFamily="2" charset="2"/>
              <a:buChar char="q"/>
            </a:pPr>
            <a:r>
              <a:rPr lang="en-GB" dirty="0"/>
              <a:t>T</a:t>
            </a:r>
            <a:r>
              <a:rPr lang="en-DE" dirty="0"/>
              <a:t>rained networks to reconstruct several properties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Selection</a:t>
            </a:r>
          </a:p>
          <a:p>
            <a:pPr lvl="1">
              <a:buFont typeface="Wingdings" pitchFamily="2" charset="2"/>
              <a:buChar char="q"/>
            </a:pPr>
            <a:r>
              <a:rPr lang="en-GB" dirty="0"/>
              <a:t>L</a:t>
            </a:r>
            <a:r>
              <a:rPr lang="en-DE" dirty="0"/>
              <a:t>evel 3 (L2MuonFilter + 200 TeV bundle energy cut at surface)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Level 4 (add reconstructions)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Data-MC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Check several properties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Largest mismatch in z-vertex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Forward fit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Test NNMFit for analysis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Unfolding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Unfold event rate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Calculate effective area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New simulations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Preparation for large scale IceProd simulation (latest software, switch some options)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Wiki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Created and uploaded (</a:t>
            </a:r>
            <a:r>
              <a:rPr lang="en-GB" dirty="0">
                <a:hlinkClick r:id="rId2"/>
              </a:rPr>
              <a:t>wiki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33743-3849-54B6-FA6B-22BFEE5A9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425ED-8D5B-EFC2-1E0A-7342981AC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66377-D69F-6E33-FBAC-D335FEC0CA4D}"/>
              </a:ext>
            </a:extLst>
          </p:cNvPr>
          <p:cNvSpPr txBox="1"/>
          <p:nvPr/>
        </p:nvSpPr>
        <p:spPr>
          <a:xfrm>
            <a:off x="538480" y="861218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222003-A7A8-4DD7-6C5E-9E4AF503145A}"/>
              </a:ext>
            </a:extLst>
          </p:cNvPr>
          <p:cNvSpPr txBox="1"/>
          <p:nvPr/>
        </p:nvSpPr>
        <p:spPr>
          <a:xfrm>
            <a:off x="973214" y="1107439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C77E8-8E41-EFC0-A649-FCC084D269C0}"/>
              </a:ext>
            </a:extLst>
          </p:cNvPr>
          <p:cNvSpPr txBox="1"/>
          <p:nvPr/>
        </p:nvSpPr>
        <p:spPr>
          <a:xfrm>
            <a:off x="538480" y="5064456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3D7ABE-083B-5156-A19F-7D2D80E76F1F}"/>
              </a:ext>
            </a:extLst>
          </p:cNvPr>
          <p:cNvSpPr txBox="1"/>
          <p:nvPr/>
        </p:nvSpPr>
        <p:spPr>
          <a:xfrm>
            <a:off x="973214" y="5308705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99DAC2-A88E-489D-F496-F8A08008039A}"/>
              </a:ext>
            </a:extLst>
          </p:cNvPr>
          <p:cNvSpPr txBox="1"/>
          <p:nvPr/>
        </p:nvSpPr>
        <p:spPr>
          <a:xfrm>
            <a:off x="973214" y="1689575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2E828F-9379-CEDA-35D0-374FA90F0DA9}"/>
              </a:ext>
            </a:extLst>
          </p:cNvPr>
          <p:cNvSpPr txBox="1"/>
          <p:nvPr/>
        </p:nvSpPr>
        <p:spPr>
          <a:xfrm>
            <a:off x="538480" y="1443354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499AEF-6270-EF09-FBCA-48D09784C672}"/>
              </a:ext>
            </a:extLst>
          </p:cNvPr>
          <p:cNvSpPr txBox="1"/>
          <p:nvPr/>
        </p:nvSpPr>
        <p:spPr>
          <a:xfrm>
            <a:off x="973214" y="1940235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CD985C-77F7-2E29-94EA-987450D855CB}"/>
              </a:ext>
            </a:extLst>
          </p:cNvPr>
          <p:cNvSpPr txBox="1"/>
          <p:nvPr/>
        </p:nvSpPr>
        <p:spPr>
          <a:xfrm>
            <a:off x="4274288" y="6356350"/>
            <a:ext cx="5592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Thank you for your attention ☺️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ABE85310-A35B-89BE-88EA-9A465383ACA6}"/>
              </a:ext>
            </a:extLst>
          </p:cNvPr>
          <p:cNvSpPr/>
          <p:nvPr/>
        </p:nvSpPr>
        <p:spPr>
          <a:xfrm>
            <a:off x="8676167" y="2636875"/>
            <a:ext cx="333153" cy="2594344"/>
          </a:xfrm>
          <a:prstGeom prst="rightBrace">
            <a:avLst/>
          </a:prstGeom>
          <a:ln w="1905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9BF1C5-6179-E13D-420A-5D1F40C9E566}"/>
              </a:ext>
            </a:extLst>
          </p:cNvPr>
          <p:cNvSpPr txBox="1"/>
          <p:nvPr/>
        </p:nvSpPr>
        <p:spPr>
          <a:xfrm>
            <a:off x="9082024" y="3749381"/>
            <a:ext cx="27045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Collaboration meeting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600" dirty="0"/>
              <a:t>Ask for WG Reviewer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600" dirty="0"/>
              <a:t>Storage request large-scale</a:t>
            </a:r>
            <a:br>
              <a:rPr lang="en-DE" sz="1600" dirty="0"/>
            </a:br>
            <a:r>
              <a:rPr lang="en-DE" sz="1600" dirty="0"/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38160097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8CD2E-160D-9518-CFA4-C5522692D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Backup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46147-5535-B4B5-3845-77A493ECF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F6180A6-14B7-CE54-C2DD-890A2C5E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96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BB264-FB28-0321-AB1F-144B0F677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Intention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4B3A4-210A-4C7B-FA5C-C63C7AB1C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>
              <a:solidFill>
                <a:srgbClr val="74B942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74B942"/>
                </a:solidFill>
              </a:rPr>
              <a:t>F</a:t>
            </a:r>
            <a:r>
              <a:rPr lang="en-DE" dirty="0">
                <a:solidFill>
                  <a:srgbClr val="74B942"/>
                </a:solidFill>
              </a:rPr>
              <a:t>or today</a:t>
            </a:r>
          </a:p>
          <a:p>
            <a:pPr marL="457200" indent="-457200">
              <a:buFont typeface="+mj-lt"/>
              <a:buAutoNum type="arabicPeriod"/>
            </a:pPr>
            <a:r>
              <a:rPr lang="en-DE" dirty="0"/>
              <a:t>General update </a:t>
            </a:r>
          </a:p>
          <a:p>
            <a:pPr marL="457200" indent="-457200">
              <a:buFont typeface="+mj-lt"/>
              <a:buAutoNum type="arabicPeriod"/>
            </a:pPr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For the upcoming collaboration meeting</a:t>
            </a:r>
          </a:p>
          <a:p>
            <a:pPr marL="457200" indent="-457200">
              <a:buAutoNum type="arabicPeriod"/>
            </a:pPr>
            <a:r>
              <a:rPr lang="en-DE" dirty="0"/>
              <a:t>Ask for WG reviewer</a:t>
            </a:r>
          </a:p>
          <a:p>
            <a:pPr marL="457200" indent="-457200">
              <a:buAutoNum type="arabicPeriod"/>
            </a:pPr>
            <a:r>
              <a:rPr lang="en-DE" dirty="0"/>
              <a:t>Storage request for large-scale CORSIKA extended history simulation</a:t>
            </a:r>
          </a:p>
          <a:p>
            <a:pPr marL="457200" indent="-457200">
              <a:buFont typeface="+mj-lt"/>
              <a:buAutoNum type="arabicPeriod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B81DF-5208-2173-2228-82895D9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1BF160-D695-CE18-381D-98F72659E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2832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6BF62-94D8-78F9-50EB-B78AB403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fraction - leadingness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C5CD31B-1452-CD8D-9D79-5DC174C293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0916"/>
            <a:ext cx="5181600" cy="3900755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8B68162-11E5-424F-8209-671F5864F7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50916"/>
            <a:ext cx="5181600" cy="390075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3E698D-93B8-6DA7-5B05-B497F566A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2CFC8-9C8C-8991-52A6-991DA073B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0393AC-1D48-9F83-8C2F-B77333880FC8}"/>
              </a:ext>
            </a:extLst>
          </p:cNvPr>
          <p:cNvSpPr txBox="1"/>
          <p:nvPr/>
        </p:nvSpPr>
        <p:spPr>
          <a:xfrm>
            <a:off x="738554" y="1239715"/>
            <a:ext cx="10169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True muon energy fraction is smeared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Network tries to predict the median of the distribution</a:t>
            </a:r>
          </a:p>
        </p:txBody>
      </p:sp>
    </p:spTree>
    <p:extLst>
      <p:ext uri="{BB962C8B-B14F-4D97-AF65-F5344CB8AC3E}">
        <p14:creationId xmlns:p14="http://schemas.microsoft.com/office/powerpoint/2010/main" val="40129016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56403-4692-931F-7AAE-22372F04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CORSIKA vs. MCEq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DF846-6CB8-37FD-A916-217647A80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709F03-8C50-73EE-E99E-DDAE4A42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41</a:t>
            </a:fld>
            <a:endParaRPr lang="en-US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4707651-9F7B-7717-9112-7B3242D86D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6519" y="2361248"/>
            <a:ext cx="5819972" cy="40626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BD8136-EFDB-5296-0DE1-B304A6ABB522}"/>
              </a:ext>
            </a:extLst>
          </p:cNvPr>
          <p:cNvSpPr txBox="1"/>
          <p:nvPr/>
        </p:nvSpPr>
        <p:spPr>
          <a:xfrm>
            <a:off x="10124303" y="2241410"/>
            <a:ext cx="2458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IceCube CORSIKA step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332F6F-DB4C-3DC6-28FA-5D7F0F35EB34}"/>
              </a:ext>
            </a:extLst>
          </p:cNvPr>
          <p:cNvSpPr txBox="1"/>
          <p:nvPr/>
        </p:nvSpPr>
        <p:spPr>
          <a:xfrm>
            <a:off x="3011766" y="1123743"/>
            <a:ext cx="6561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Ø"/>
            </a:pPr>
            <a:r>
              <a:rPr lang="en-DE" sz="2200" dirty="0">
                <a:solidFill>
                  <a:schemeClr val="accent2"/>
                </a:solidFill>
              </a:rPr>
              <a:t> Presented by Ludwig Neste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40E8B5-B5AF-33CF-D271-D4B8C45C9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95" y="2449374"/>
            <a:ext cx="5644205" cy="39075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75AF0C-2E50-D8C3-708E-3221C16B7409}"/>
              </a:ext>
            </a:extLst>
          </p:cNvPr>
          <p:cNvSpPr txBox="1"/>
          <p:nvPr/>
        </p:nvSpPr>
        <p:spPr>
          <a:xfrm>
            <a:off x="4350016" y="2241410"/>
            <a:ext cx="2458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CORSIKA standalone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65DFA84-AA24-7420-D354-250E76CB79F6}"/>
              </a:ext>
            </a:extLst>
          </p:cNvPr>
          <p:cNvSpPr/>
          <p:nvPr/>
        </p:nvSpPr>
        <p:spPr>
          <a:xfrm>
            <a:off x="7495672" y="252663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3570585-7DEC-A484-6B1B-D9EA3150D827}"/>
              </a:ext>
            </a:extLst>
          </p:cNvPr>
          <p:cNvSpPr/>
          <p:nvPr/>
        </p:nvSpPr>
        <p:spPr>
          <a:xfrm>
            <a:off x="7495672" y="1039187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8586F3E-D63D-CAD7-EB10-B09C83448221}"/>
              </a:ext>
            </a:extLst>
          </p:cNvPr>
          <p:cNvSpPr/>
          <p:nvPr/>
        </p:nvSpPr>
        <p:spPr>
          <a:xfrm>
            <a:off x="8413487" y="1888104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1E8E016-B52A-CA51-E118-AEAC7FDE9A34}"/>
              </a:ext>
            </a:extLst>
          </p:cNvPr>
          <p:cNvSpPr/>
          <p:nvPr/>
        </p:nvSpPr>
        <p:spPr>
          <a:xfrm>
            <a:off x="6549626" y="1879959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F28315-1D37-4C90-8C2D-C4C4344DF930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>
            <a:off x="8187488" y="725807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BD97D0C-F03C-4D3D-BCE1-4DF1D5328248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 flipH="1">
            <a:off x="7241442" y="1512331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27A4B18-D82D-34FA-9FB5-D9C72F5E9A68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>
            <a:off x="8187488" y="1512331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BE765AE-7E35-A198-8F23-6A181228E2C7}"/>
              </a:ext>
            </a:extLst>
          </p:cNvPr>
          <p:cNvSpPr txBox="1"/>
          <p:nvPr/>
        </p:nvSpPr>
        <p:spPr>
          <a:xfrm>
            <a:off x="8764110" y="1531711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/>
              <a:t>no</a:t>
            </a:r>
            <a:endParaRPr lang="en-DE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32D3ED-AE73-4AAB-682E-37FAF59CD6A5}"/>
              </a:ext>
            </a:extLst>
          </p:cNvPr>
          <p:cNvSpPr txBox="1"/>
          <p:nvPr/>
        </p:nvSpPr>
        <p:spPr>
          <a:xfrm>
            <a:off x="7241442" y="1504186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1FD1F1-158A-B893-21DA-3FD9EAE18A46}"/>
              </a:ext>
            </a:extLst>
          </p:cNvPr>
          <p:cNvSpPr txBox="1"/>
          <p:nvPr/>
        </p:nvSpPr>
        <p:spPr>
          <a:xfrm>
            <a:off x="1114468" y="1703761"/>
            <a:ext cx="303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agreement</a:t>
            </a:r>
          </a:p>
        </p:txBody>
      </p:sp>
    </p:spTree>
    <p:extLst>
      <p:ext uri="{BB962C8B-B14F-4D97-AF65-F5344CB8AC3E}">
        <p14:creationId xmlns:p14="http://schemas.microsoft.com/office/powerpoint/2010/main" val="255327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MC data exploration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6547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E62A6E-A411-938C-7461-29919208C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442" y="1426300"/>
            <a:ext cx="5368941" cy="4005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87164E-3825-272E-2E70-CF58817CB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73" y="1426300"/>
            <a:ext cx="5368940" cy="4005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EECCC0-81CA-A109-6BC9-2FB19DDE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Expected muons for 10 years: leading vs. bundle energy (GSF)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51072-A771-182E-D4EE-1628C0CCB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E5B0B-5DBE-EDD4-BE13-64C298B4C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3989D6-3A80-43A8-7D42-1B86F7881A58}"/>
              </a:ext>
            </a:extLst>
          </p:cNvPr>
          <p:cNvSpPr txBox="1"/>
          <p:nvPr/>
        </p:nvSpPr>
        <p:spPr>
          <a:xfrm>
            <a:off x="3742123" y="6139543"/>
            <a:ext cx="6116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Both leading and bundle energy are sensitive to detect prompt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Leading muon energy is more sensitive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965EDF-68DA-81F8-28DF-D32F2D223701}"/>
              </a:ext>
            </a:extLst>
          </p:cNvPr>
          <p:cNvSpPr/>
          <p:nvPr/>
        </p:nvSpPr>
        <p:spPr>
          <a:xfrm>
            <a:off x="9858375" y="4129108"/>
            <a:ext cx="1495426" cy="692273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1E45A7-46FD-DD7C-2FA6-45885CE1FEA7}"/>
              </a:ext>
            </a:extLst>
          </p:cNvPr>
          <p:cNvSpPr/>
          <p:nvPr/>
        </p:nvSpPr>
        <p:spPr>
          <a:xfrm>
            <a:off x="3075709" y="4107305"/>
            <a:ext cx="1541262" cy="714076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F4DF6-BFC1-34F8-EE49-CE92526736D0}"/>
              </a:ext>
            </a:extLst>
          </p:cNvPr>
          <p:cNvSpPr txBox="1"/>
          <p:nvPr/>
        </p:nvSpPr>
        <p:spPr>
          <a:xfrm>
            <a:off x="1461486" y="3729047"/>
            <a:ext cx="1205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L2 MuonFilter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4AAF75-47B7-DA2B-D545-FA25C4D81860}"/>
              </a:ext>
            </a:extLst>
          </p:cNvPr>
          <p:cNvSpPr txBox="1"/>
          <p:nvPr/>
        </p:nvSpPr>
        <p:spPr>
          <a:xfrm>
            <a:off x="7345541" y="3729046"/>
            <a:ext cx="1205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L2 MuonFilter</a:t>
            </a:r>
          </a:p>
        </p:txBody>
      </p:sp>
    </p:spTree>
    <p:extLst>
      <p:ext uri="{BB962C8B-B14F-4D97-AF65-F5344CB8AC3E}">
        <p14:creationId xmlns:p14="http://schemas.microsoft.com/office/powerpoint/2010/main" val="27195507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FC919B-9662-1EC3-8171-A1FB4D300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258" y="949545"/>
            <a:ext cx="7247419" cy="5406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4A93B4-DDCA-4F67-32CA-6BE9BC5B1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fraction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32BCF-BF40-9C92-D525-FB9E5AC8F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43" y="1825624"/>
            <a:ext cx="4233458" cy="4530725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DE" sz="1800" dirty="0">
                <a:solidFill>
                  <a:schemeClr val="accent6"/>
                </a:solidFill>
              </a:rPr>
              <a:t>Prompt dominates for energies &gt; 1 PeV</a:t>
            </a:r>
          </a:p>
          <a:p>
            <a:pPr>
              <a:buFont typeface="Wingdings" pitchFamily="2" charset="2"/>
              <a:buChar char="Ø"/>
            </a:pPr>
            <a:r>
              <a:rPr lang="en-DE" sz="1800" dirty="0">
                <a:solidFill>
                  <a:schemeClr val="accent6"/>
                </a:solidFill>
              </a:rPr>
              <a:t>Leading energy sweet spot: 0.1 – 0.9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5B6BC-FF8B-F073-4FA1-75B385152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0D164-D5DD-3528-A353-BA51A85D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44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71BEF6-73A6-FA02-8552-0E7BCC3C6D32}"/>
              </a:ext>
            </a:extLst>
          </p:cNvPr>
          <p:cNvSpPr txBox="1"/>
          <p:nvPr/>
        </p:nvSpPr>
        <p:spPr>
          <a:xfrm>
            <a:off x="8989254" y="1107440"/>
            <a:ext cx="1368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Solid: conventional</a:t>
            </a:r>
          </a:p>
          <a:p>
            <a:r>
              <a:rPr lang="en-GB" sz="1200" dirty="0"/>
              <a:t>Dashed: prompt</a:t>
            </a:r>
            <a:endParaRPr lang="en-DE" sz="12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9BF1CF6-0D62-1022-E287-A56F4C17F4CA}"/>
              </a:ext>
            </a:extLst>
          </p:cNvPr>
          <p:cNvSpPr/>
          <p:nvPr/>
        </p:nvSpPr>
        <p:spPr>
          <a:xfrm rot="20506158">
            <a:off x="5935379" y="1661254"/>
            <a:ext cx="6002755" cy="1074233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ED9EC5-A3F5-DAA9-68D1-670179AE0948}"/>
              </a:ext>
            </a:extLst>
          </p:cNvPr>
          <p:cNvSpPr/>
          <p:nvPr/>
        </p:nvSpPr>
        <p:spPr>
          <a:xfrm rot="21104937">
            <a:off x="6875844" y="3221787"/>
            <a:ext cx="3984073" cy="1051652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505917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4E8C3-05A1-ACDC-A19F-CAE0FF393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contribution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C638F-29F0-BA35-224E-9D8573892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D498-42EE-5F49-9FFD-85B9B54DD666}" type="slidenum">
              <a:rPr lang="en-DE" smtClean="0"/>
              <a:t>45</a:t>
            </a:fld>
            <a:endParaRPr lang="en-DE"/>
          </a:p>
        </p:txBody>
      </p:sp>
      <p:pic>
        <p:nvPicPr>
          <p:cNvPr id="8" name="Picture 7" descr="A graph with red lines and black dots&#10;&#10;Description automatically generated">
            <a:extLst>
              <a:ext uri="{FF2B5EF4-FFF2-40B4-BE49-F238E27FC236}">
                <a16:creationId xmlns:a16="http://schemas.microsoft.com/office/drawing/2014/main" id="{A3A1A0F4-7497-5850-FC07-395632148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22" y="1181396"/>
            <a:ext cx="3342627" cy="28871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FFBED2-F304-EA20-1346-C6B54152E4BA}"/>
              </a:ext>
            </a:extLst>
          </p:cNvPr>
          <p:cNvSpPr txBox="1"/>
          <p:nvPr/>
        </p:nvSpPr>
        <p:spPr>
          <a:xfrm>
            <a:off x="250085" y="4288688"/>
            <a:ext cx="42220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Muons with energies between 100 TeV and 50 PeV </a:t>
            </a:r>
            <a:br>
              <a:rPr lang="en-DE" sz="1400" dirty="0"/>
            </a:br>
            <a:r>
              <a:rPr lang="en-DE" sz="1400" dirty="0"/>
              <a:t>dominate the bundle by more than 90%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In average conventional muons are more dominant </a:t>
            </a:r>
            <a:br>
              <a:rPr lang="en-DE" sz="1400" dirty="0"/>
            </a:br>
            <a:r>
              <a:rPr lang="en-DE" sz="1400" dirty="0"/>
              <a:t>than prompt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But: at high energies, there are more prompt than </a:t>
            </a:r>
            <a:br>
              <a:rPr lang="en-DE" sz="1400" dirty="0"/>
            </a:br>
            <a:r>
              <a:rPr lang="en-DE" sz="1400" dirty="0"/>
              <a:t>conventional events</a:t>
            </a:r>
          </a:p>
          <a:p>
            <a:endParaRPr lang="en-DE" sz="1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GB" sz="1400" dirty="0">
                <a:solidFill>
                  <a:schemeClr val="accent6"/>
                </a:solidFill>
              </a:rPr>
              <a:t>H</a:t>
            </a:r>
            <a:r>
              <a:rPr lang="en-DE" sz="1400" dirty="0">
                <a:solidFill>
                  <a:schemeClr val="accent6"/>
                </a:solidFill>
              </a:rPr>
              <a:t>igh leading energy fraction does not lead to more </a:t>
            </a:r>
            <a:br>
              <a:rPr lang="en-DE" sz="1400" dirty="0">
                <a:solidFill>
                  <a:schemeClr val="accent6"/>
                </a:solidFill>
              </a:rPr>
            </a:br>
            <a:r>
              <a:rPr lang="en-DE" sz="1400" dirty="0">
                <a:solidFill>
                  <a:schemeClr val="accent6"/>
                </a:solidFill>
              </a:rPr>
              <a:t>sensitivity to detect prompt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E1D178-09A7-9A6E-00B1-9CD37A18F889}"/>
              </a:ext>
            </a:extLst>
          </p:cNvPr>
          <p:cNvSpPr txBox="1"/>
          <p:nvPr/>
        </p:nvSpPr>
        <p:spPr>
          <a:xfrm>
            <a:off x="2155919" y="1056379"/>
            <a:ext cx="2423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Patrick Berghaus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26F518-B365-E04B-F264-44A2BF8F3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EB8AF5-8043-4F1D-2AC3-F2F6BA166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251" y="1158501"/>
            <a:ext cx="7033390" cy="506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133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C55C2-15D5-6CC7-2112-ADA050FEA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L2 Filters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7384E-626D-2E32-A45E-8C12E423C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FCED01-29B5-25BD-DD9F-7AC7CA50D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46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0412A42-566D-0C8C-F8AD-62616C9FD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808568"/>
              </p:ext>
            </p:extLst>
          </p:nvPr>
        </p:nvGraphicFramePr>
        <p:xfrm>
          <a:off x="3077029" y="393383"/>
          <a:ext cx="7639623" cy="111474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979158">
                  <a:extLst>
                    <a:ext uri="{9D8B030D-6E8A-4147-A177-3AD203B41FA5}">
                      <a16:colId xmlns:a16="http://schemas.microsoft.com/office/drawing/2014/main" val="3484615400"/>
                    </a:ext>
                  </a:extLst>
                </a:gridCol>
                <a:gridCol w="1084728">
                  <a:extLst>
                    <a:ext uri="{9D8B030D-6E8A-4147-A177-3AD203B41FA5}">
                      <a16:colId xmlns:a16="http://schemas.microsoft.com/office/drawing/2014/main" val="1809832372"/>
                    </a:ext>
                  </a:extLst>
                </a:gridCol>
                <a:gridCol w="2233506">
                  <a:extLst>
                    <a:ext uri="{9D8B030D-6E8A-4147-A177-3AD203B41FA5}">
                      <a16:colId xmlns:a16="http://schemas.microsoft.com/office/drawing/2014/main" val="613378603"/>
                    </a:ext>
                  </a:extLst>
                </a:gridCol>
                <a:gridCol w="2342231">
                  <a:extLst>
                    <a:ext uri="{9D8B030D-6E8A-4147-A177-3AD203B41FA5}">
                      <a16:colId xmlns:a16="http://schemas.microsoft.com/office/drawing/2014/main" val="2419315614"/>
                    </a:ext>
                  </a:extLst>
                </a:gridCol>
              </a:tblGrid>
              <a:tr h="403226">
                <a:tc>
                  <a:txBody>
                    <a:bodyPr/>
                    <a:lstStyle/>
                    <a:p>
                      <a:r>
                        <a:rPr lang="en-GB" sz="1400" dirty="0"/>
                        <a:t>Fraction events rejected</a:t>
                      </a:r>
                      <a:r>
                        <a:rPr lang="en-DE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All energies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L</a:t>
                      </a:r>
                      <a:r>
                        <a:rPr lang="en-DE" sz="1400" dirty="0"/>
                        <a:t>eading energy &gt; 10 TeV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Leading energy &gt; 100 TeV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176271"/>
                  </a:ext>
                </a:extLst>
              </a:tr>
              <a:tr h="355758">
                <a:tc>
                  <a:txBody>
                    <a:bodyPr/>
                    <a:lstStyle/>
                    <a:p>
                      <a:r>
                        <a:rPr lang="en-DE" sz="1400" dirty="0"/>
                        <a:t>MuonFilter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136815"/>
                  </a:ext>
                </a:extLst>
              </a:tr>
              <a:tr h="355758">
                <a:tc>
                  <a:txBody>
                    <a:bodyPr/>
                    <a:lstStyle/>
                    <a:p>
                      <a:r>
                        <a:rPr lang="en-DE" sz="1400" dirty="0"/>
                        <a:t>HQFilter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37931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50A11F0-33C8-9D56-D21A-F1159E7C1357}"/>
              </a:ext>
            </a:extLst>
          </p:cNvPr>
          <p:cNvSpPr txBox="1"/>
          <p:nvPr/>
        </p:nvSpPr>
        <p:spPr>
          <a:xfrm>
            <a:off x="3347028" y="6369635"/>
            <a:ext cx="7454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Choose muon filter to remove large amount of statistics at low energies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635017-3D38-4D93-3165-1ED3775ED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852295"/>
            <a:ext cx="5552621" cy="41468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B901FD-BAB6-6DE6-1873-742BEB3EB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17" y="1852295"/>
            <a:ext cx="5551624" cy="409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713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FF05B-1781-5730-2926-20D26C44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reconstruction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82318-99A7-F5A5-3AEA-2ADA73FB8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9C2F8-3623-3BC9-88AB-CA712883D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D0CB3C-3553-D363-AA17-255B2963D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141" y="1107440"/>
            <a:ext cx="10216379" cy="509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57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18931-6AAA-3BAE-CA4D-977C18976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energy reconstruction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F22C7D-B0E2-A4DF-5F22-CE0B3F33E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538C7-3971-E742-01DC-D88D468C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BCA960-C9CF-D95F-80E7-384C021E9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69" y="1092306"/>
            <a:ext cx="10347145" cy="515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142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48D4F3D-71B9-D1A9-761F-EBAFEBC32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378" y="3813822"/>
            <a:ext cx="3393243" cy="25314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2747C0-092D-1D8E-C6F3-C6573DD4D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Stochasticity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AB232-BC52-E05A-3352-6AABD8E0B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FA899C-B062-BC58-399D-17B8F2641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49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B19EB9-A758-DB17-6296-AB1F89882C34}"/>
              </a:ext>
            </a:extLst>
          </p:cNvPr>
          <p:cNvSpPr txBox="1"/>
          <p:nvPr/>
        </p:nvSpPr>
        <p:spPr>
          <a:xfrm>
            <a:off x="7680127" y="4125448"/>
            <a:ext cx="460414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High stochasticity leads to high leadingness, but only for </a:t>
            </a:r>
            <a:br>
              <a:rPr lang="en-DE" sz="1400" dirty="0">
                <a:solidFill>
                  <a:srgbClr val="74B942"/>
                </a:solidFill>
              </a:rPr>
            </a:br>
            <a:r>
              <a:rPr lang="en-DE" sz="1400" dirty="0">
                <a:solidFill>
                  <a:srgbClr val="74B942"/>
                </a:solidFill>
              </a:rPr>
              <a:t>a small number of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Leading muon energy smears out at large bundle </a:t>
            </a:r>
            <a:br>
              <a:rPr lang="en-DE" sz="1400" dirty="0">
                <a:solidFill>
                  <a:srgbClr val="74B942"/>
                </a:solidFill>
              </a:rPr>
            </a:br>
            <a:r>
              <a:rPr lang="en-DE" sz="1400" dirty="0">
                <a:solidFill>
                  <a:srgbClr val="74B942"/>
                </a:solidFill>
              </a:rPr>
              <a:t>energies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Largest energy loss of the leading muon correlates </a:t>
            </a:r>
            <a:br>
              <a:rPr lang="en-DE" sz="1400" dirty="0">
                <a:solidFill>
                  <a:srgbClr val="74B942"/>
                </a:solidFill>
              </a:rPr>
            </a:br>
            <a:r>
              <a:rPr lang="en-DE" sz="1400" dirty="0">
                <a:solidFill>
                  <a:srgbClr val="74B942"/>
                </a:solidFill>
              </a:rPr>
              <a:t>with the leading muon energy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80412B-79AA-396E-9AB7-95309D2B1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53" y="3802762"/>
            <a:ext cx="3393242" cy="255358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17B4DE-DCD8-5DFB-EF92-020A96E35B1B}"/>
              </a:ext>
            </a:extLst>
          </p:cNvPr>
          <p:cNvCxnSpPr>
            <a:cxnSpLocks/>
          </p:cNvCxnSpPr>
          <p:nvPr/>
        </p:nvCxnSpPr>
        <p:spPr>
          <a:xfrm>
            <a:off x="3915508" y="597877"/>
            <a:ext cx="270803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977C8C4-E1A1-13CE-37D1-933DF507B96A}"/>
              </a:ext>
            </a:extLst>
          </p:cNvPr>
          <p:cNvSpPr txBox="1"/>
          <p:nvPr/>
        </p:nvSpPr>
        <p:spPr>
          <a:xfrm>
            <a:off x="4325162" y="188891"/>
            <a:ext cx="188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2"/>
                </a:solidFill>
              </a:rPr>
              <a:t>Bundle energy cut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2B4CA-BCB7-0285-6D04-C75680B16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76" y="917185"/>
            <a:ext cx="11551846" cy="284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88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67A72-961B-842B-0C12-CF1389CFA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What we have done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11B21-6CC2-1EFB-E278-60A9BA8EF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q"/>
            </a:pPr>
            <a:r>
              <a:rPr lang="en-DE" dirty="0"/>
              <a:t>Reconstruction</a:t>
            </a:r>
          </a:p>
          <a:p>
            <a:pPr lvl="1">
              <a:buFont typeface="Wingdings" pitchFamily="2" charset="2"/>
              <a:buChar char="q"/>
            </a:pPr>
            <a:r>
              <a:rPr lang="en-GB" dirty="0"/>
              <a:t>T</a:t>
            </a:r>
            <a:r>
              <a:rPr lang="en-DE" dirty="0"/>
              <a:t>rained networks to reconstruct several properties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Selection</a:t>
            </a:r>
          </a:p>
          <a:p>
            <a:pPr lvl="1">
              <a:buFont typeface="Wingdings" pitchFamily="2" charset="2"/>
              <a:buChar char="q"/>
            </a:pPr>
            <a:r>
              <a:rPr lang="en-GB" dirty="0"/>
              <a:t>L</a:t>
            </a:r>
            <a:r>
              <a:rPr lang="en-DE" dirty="0"/>
              <a:t>evel 3 (L2MuonFilter + 200 TeV bundle energy cut at surface)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Level 4 (add reconstructions)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Data-MC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Check several properties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Largest mismatch in z-vertex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Forward fit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Test NNMFit for analysis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Unfolding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Unfold event rate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Calculate effective area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New simulations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Preparation for large scale IceProd simulation (latest software, switch some options)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Wiki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Created and uploaded (</a:t>
            </a:r>
            <a:r>
              <a:rPr lang="en-GB" dirty="0">
                <a:hlinkClick r:id="rId2"/>
              </a:rPr>
              <a:t>wiki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33743-3849-54B6-FA6B-22BFEE5A9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425ED-8D5B-EFC2-1E0A-7342981AC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D4A9F-16F6-98EB-FD8C-A136C27E14C2}"/>
              </a:ext>
            </a:extLst>
          </p:cNvPr>
          <p:cNvSpPr txBox="1"/>
          <p:nvPr/>
        </p:nvSpPr>
        <p:spPr>
          <a:xfrm>
            <a:off x="7898400" y="2204931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Today:</a:t>
            </a:r>
          </a:p>
          <a:p>
            <a:endParaRPr lang="en-DE" dirty="0">
              <a:solidFill>
                <a:srgbClr val="74B942"/>
              </a:solidFill>
            </a:endParaRPr>
          </a:p>
          <a:p>
            <a:r>
              <a:rPr lang="en-DE" dirty="0">
                <a:solidFill>
                  <a:srgbClr val="74B942"/>
                </a:solidFill>
              </a:rPr>
              <a:t>Münster:</a:t>
            </a:r>
          </a:p>
        </p:txBody>
      </p:sp>
      <p:pic>
        <p:nvPicPr>
          <p:cNvPr id="8" name="Graphic 7" descr="End with solid fill">
            <a:extLst>
              <a:ext uri="{FF2B5EF4-FFF2-40B4-BE49-F238E27FC236}">
                <a16:creationId xmlns:a16="http://schemas.microsoft.com/office/drawing/2014/main" id="{8E31E902-845C-52AE-FD77-524D7C9D5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5372" y="2853796"/>
            <a:ext cx="204628" cy="204628"/>
          </a:xfrm>
          <a:prstGeom prst="rect">
            <a:avLst/>
          </a:prstGeom>
        </p:spPr>
      </p:pic>
      <p:pic>
        <p:nvPicPr>
          <p:cNvPr id="10" name="Graphic 9" descr="End with solid fill">
            <a:extLst>
              <a:ext uri="{FF2B5EF4-FFF2-40B4-BE49-F238E27FC236}">
                <a16:creationId xmlns:a16="http://schemas.microsoft.com/office/drawing/2014/main" id="{3345C334-2649-5B50-CE3A-C9499FED85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2052" y="3275769"/>
            <a:ext cx="204628" cy="204628"/>
          </a:xfrm>
          <a:prstGeom prst="rect">
            <a:avLst/>
          </a:prstGeom>
        </p:spPr>
      </p:pic>
      <p:pic>
        <p:nvPicPr>
          <p:cNvPr id="11" name="Graphic 10" descr="End with solid fill">
            <a:extLst>
              <a:ext uri="{FF2B5EF4-FFF2-40B4-BE49-F238E27FC236}">
                <a16:creationId xmlns:a16="http://schemas.microsoft.com/office/drawing/2014/main" id="{2A55AE3D-C78D-EBB0-2CE8-535E8B8A5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972" y="3528948"/>
            <a:ext cx="204628" cy="204628"/>
          </a:xfrm>
          <a:prstGeom prst="rect">
            <a:avLst/>
          </a:prstGeom>
        </p:spPr>
      </p:pic>
      <p:pic>
        <p:nvPicPr>
          <p:cNvPr id="12" name="Graphic 11" descr="End with solid fill">
            <a:extLst>
              <a:ext uri="{FF2B5EF4-FFF2-40B4-BE49-F238E27FC236}">
                <a16:creationId xmlns:a16="http://schemas.microsoft.com/office/drawing/2014/main" id="{96C656DF-F706-3C64-6A79-4324CE1D8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138" y="3841396"/>
            <a:ext cx="204628" cy="204628"/>
          </a:xfrm>
          <a:prstGeom prst="rect">
            <a:avLst/>
          </a:prstGeom>
        </p:spPr>
      </p:pic>
      <p:pic>
        <p:nvPicPr>
          <p:cNvPr id="13" name="Graphic 12" descr="End with solid fill">
            <a:extLst>
              <a:ext uri="{FF2B5EF4-FFF2-40B4-BE49-F238E27FC236}">
                <a16:creationId xmlns:a16="http://schemas.microsoft.com/office/drawing/2014/main" id="{39B101CC-8F7B-49A2-AAF3-F450D81AC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058" y="4100596"/>
            <a:ext cx="204628" cy="204628"/>
          </a:xfrm>
          <a:prstGeom prst="rect">
            <a:avLst/>
          </a:prstGeom>
        </p:spPr>
      </p:pic>
      <p:pic>
        <p:nvPicPr>
          <p:cNvPr id="14" name="Graphic 13" descr="End with solid fill">
            <a:extLst>
              <a:ext uri="{FF2B5EF4-FFF2-40B4-BE49-F238E27FC236}">
                <a16:creationId xmlns:a16="http://schemas.microsoft.com/office/drawing/2014/main" id="{164EA7F5-D2F8-CDCE-503E-E7CE0F0DD2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058" y="4360613"/>
            <a:ext cx="204628" cy="204628"/>
          </a:xfrm>
          <a:prstGeom prst="rect">
            <a:avLst/>
          </a:prstGeom>
        </p:spPr>
      </p:pic>
      <p:pic>
        <p:nvPicPr>
          <p:cNvPr id="15" name="Graphic 14" descr="End with solid fill">
            <a:extLst>
              <a:ext uri="{FF2B5EF4-FFF2-40B4-BE49-F238E27FC236}">
                <a16:creationId xmlns:a16="http://schemas.microsoft.com/office/drawing/2014/main" id="{EB386747-05E9-35B4-8EDB-A621D514B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138" y="4686025"/>
            <a:ext cx="204628" cy="204628"/>
          </a:xfrm>
          <a:prstGeom prst="rect">
            <a:avLst/>
          </a:prstGeom>
        </p:spPr>
      </p:pic>
      <p:pic>
        <p:nvPicPr>
          <p:cNvPr id="16" name="Graphic 15" descr="End with solid fill">
            <a:extLst>
              <a:ext uri="{FF2B5EF4-FFF2-40B4-BE49-F238E27FC236}">
                <a16:creationId xmlns:a16="http://schemas.microsoft.com/office/drawing/2014/main" id="{FA47D348-B53F-D049-F00E-B2CA04384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058" y="4906457"/>
            <a:ext cx="204628" cy="2046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ED84F7-21E5-6EE6-EC65-57804C8F80EF}"/>
              </a:ext>
            </a:extLst>
          </p:cNvPr>
          <p:cNvSpPr txBox="1"/>
          <p:nvPr/>
        </p:nvSpPr>
        <p:spPr>
          <a:xfrm>
            <a:off x="495280" y="890018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2812F0-AC5D-7616-E5F5-A01FCCBE092D}"/>
              </a:ext>
            </a:extLst>
          </p:cNvPr>
          <p:cNvSpPr txBox="1"/>
          <p:nvPr/>
        </p:nvSpPr>
        <p:spPr>
          <a:xfrm>
            <a:off x="957266" y="1977259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94DE81-0B2E-137C-CCCB-965F15500FEC}"/>
              </a:ext>
            </a:extLst>
          </p:cNvPr>
          <p:cNvSpPr txBox="1"/>
          <p:nvPr/>
        </p:nvSpPr>
        <p:spPr>
          <a:xfrm>
            <a:off x="957266" y="1734375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2E47F1-F041-0BAC-1AA3-30EA13AEBD30}"/>
              </a:ext>
            </a:extLst>
          </p:cNvPr>
          <p:cNvSpPr txBox="1"/>
          <p:nvPr/>
        </p:nvSpPr>
        <p:spPr>
          <a:xfrm>
            <a:off x="516880" y="1467935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27D742-E24C-E85F-A9D9-1729B19FB311}"/>
              </a:ext>
            </a:extLst>
          </p:cNvPr>
          <p:cNvSpPr txBox="1"/>
          <p:nvPr/>
        </p:nvSpPr>
        <p:spPr>
          <a:xfrm>
            <a:off x="957266" y="1147935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F2B768-BD2C-3BA7-D3BF-E8F1D44BAD9E}"/>
              </a:ext>
            </a:extLst>
          </p:cNvPr>
          <p:cNvSpPr txBox="1"/>
          <p:nvPr/>
        </p:nvSpPr>
        <p:spPr>
          <a:xfrm>
            <a:off x="8936693" y="2139347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9CDC4F-EAED-9B65-EDC9-8585F931DC7F}"/>
              </a:ext>
            </a:extLst>
          </p:cNvPr>
          <p:cNvSpPr txBox="1"/>
          <p:nvPr/>
        </p:nvSpPr>
        <p:spPr>
          <a:xfrm>
            <a:off x="504566" y="5081999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7F4D1B-5227-AE91-C287-BF96FD57AE47}"/>
              </a:ext>
            </a:extLst>
          </p:cNvPr>
          <p:cNvSpPr txBox="1"/>
          <p:nvPr/>
        </p:nvSpPr>
        <p:spPr>
          <a:xfrm>
            <a:off x="944952" y="5328220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pic>
        <p:nvPicPr>
          <p:cNvPr id="7" name="Graphic 6" descr="End with solid fill">
            <a:extLst>
              <a:ext uri="{FF2B5EF4-FFF2-40B4-BE49-F238E27FC236}">
                <a16:creationId xmlns:a16="http://schemas.microsoft.com/office/drawing/2014/main" id="{FC8FA4C8-6D73-9207-78AB-249F0C575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9070" y="2953828"/>
            <a:ext cx="204628" cy="204628"/>
          </a:xfrm>
          <a:prstGeom prst="rect">
            <a:avLst/>
          </a:prstGeom>
        </p:spPr>
      </p:pic>
      <p:pic>
        <p:nvPicPr>
          <p:cNvPr id="27" name="Graphic 26" descr="End with solid fill">
            <a:extLst>
              <a:ext uri="{FF2B5EF4-FFF2-40B4-BE49-F238E27FC236}">
                <a16:creationId xmlns:a16="http://schemas.microsoft.com/office/drawing/2014/main" id="{E956A222-D20B-0196-19C1-D51C62767D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058" y="2715410"/>
            <a:ext cx="204628" cy="204628"/>
          </a:xfrm>
          <a:prstGeom prst="rect">
            <a:avLst/>
          </a:prstGeom>
        </p:spPr>
      </p:pic>
      <p:pic>
        <p:nvPicPr>
          <p:cNvPr id="28" name="Graphic 27" descr="End with solid fill">
            <a:extLst>
              <a:ext uri="{FF2B5EF4-FFF2-40B4-BE49-F238E27FC236}">
                <a16:creationId xmlns:a16="http://schemas.microsoft.com/office/drawing/2014/main" id="{0DB31C86-EA31-07EB-1B6D-F9F23DBA8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138" y="2454420"/>
            <a:ext cx="204628" cy="20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7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  <p:bldP spid="21" grpId="0"/>
      <p:bldP spid="22" grpId="0"/>
      <p:bldP spid="24" grpId="0"/>
      <p:bldP spid="2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764B3D2-CD10-4C88-C990-CB3DBB17F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95" y="3539487"/>
            <a:ext cx="10689949" cy="2632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F3543D-2280-9AD4-3C46-B4A664610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radius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39DC8-D663-0821-AF64-C3014A84A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E5174-7D40-D491-EFE6-DFF7C6CF2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E0AB22-5707-A05B-2165-B2BDC133C67A}"/>
              </a:ext>
            </a:extLst>
          </p:cNvPr>
          <p:cNvSpPr txBox="1"/>
          <p:nvPr/>
        </p:nvSpPr>
        <p:spPr>
          <a:xfrm>
            <a:off x="5005936" y="6338986"/>
            <a:ext cx="5627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Large bundle radius leads to low leadingness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F1D1E2-865B-A266-EE06-76EAABC90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95" y="865309"/>
            <a:ext cx="10689949" cy="263484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0EA654-C479-6BB4-ADC2-69AFD478D9B9}"/>
              </a:ext>
            </a:extLst>
          </p:cNvPr>
          <p:cNvCxnSpPr>
            <a:cxnSpLocks/>
          </p:cNvCxnSpPr>
          <p:nvPr/>
        </p:nvCxnSpPr>
        <p:spPr>
          <a:xfrm>
            <a:off x="3915508" y="597877"/>
            <a:ext cx="270803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7121E6C-F407-5191-BA51-178AA1F6AA98}"/>
              </a:ext>
            </a:extLst>
          </p:cNvPr>
          <p:cNvSpPr txBox="1"/>
          <p:nvPr/>
        </p:nvSpPr>
        <p:spPr>
          <a:xfrm>
            <a:off x="4325162" y="188891"/>
            <a:ext cx="188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2"/>
                </a:solidFill>
              </a:rPr>
              <a:t>Bundle energy cut</a:t>
            </a:r>
          </a:p>
        </p:txBody>
      </p:sp>
    </p:spTree>
    <p:extLst>
      <p:ext uri="{BB962C8B-B14F-4D97-AF65-F5344CB8AC3E}">
        <p14:creationId xmlns:p14="http://schemas.microsoft.com/office/powerpoint/2010/main" val="24083396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Data/MC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215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F1E20-4358-436B-5FCB-7B3E580CB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cos(zenith)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B92DE-0A9C-A94F-3482-BB84197F5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F052B-52AB-F65C-A81C-CD7151AC2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1E706A-76D5-BF48-38BD-AFDEBAEC52B4}"/>
              </a:ext>
            </a:extLst>
          </p:cNvPr>
          <p:cNvSpPr txBox="1"/>
          <p:nvPr/>
        </p:nvSpPr>
        <p:spPr>
          <a:xfrm>
            <a:off x="3321165" y="5846544"/>
            <a:ext cx="5862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Deviations at low cos(zenith), but very small statistics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More data at cos(zenith) &gt; 0.5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Less data at cos(zenith) ~ 0.3</a:t>
            </a:r>
          </a:p>
          <a:p>
            <a:pPr marL="285750" indent="-285750">
              <a:buFont typeface="Wingdings" pitchFamily="2" charset="2"/>
              <a:buChar char="Ø"/>
            </a:pPr>
            <a:endParaRPr lang="en-DE" dirty="0">
              <a:solidFill>
                <a:schemeClr val="accent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856466-3D4F-54DB-4940-9E81DD0596FA}"/>
              </a:ext>
            </a:extLst>
          </p:cNvPr>
          <p:cNvSpPr txBox="1"/>
          <p:nvPr/>
        </p:nvSpPr>
        <p:spPr>
          <a:xfrm>
            <a:off x="7208668" y="0"/>
            <a:ext cx="3395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processed 8h of experimental data (June 4th, 2020)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C648D5-A94A-85EF-9E9C-480334BDE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" y="1468044"/>
            <a:ext cx="5565370" cy="4151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DE97CB-E692-03DD-D9B0-1BE7D4718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485" y="1433751"/>
            <a:ext cx="5565370" cy="41342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B06344-2BEE-1B65-641A-BF7B8A685ABE}"/>
              </a:ext>
            </a:extLst>
          </p:cNvPr>
          <p:cNvSpPr txBox="1"/>
          <p:nvPr/>
        </p:nvSpPr>
        <p:spPr>
          <a:xfrm>
            <a:off x="9284677" y="95121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  <a:p>
            <a:r>
              <a:rPr lang="en-DE" sz="1800" dirty="0"/>
              <a:t>Bundle energy &gt; 100 TeV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D4F33A-970B-B177-BD02-1B8DEB42E89E}"/>
              </a:ext>
            </a:extLst>
          </p:cNvPr>
          <p:cNvSpPr txBox="1"/>
          <p:nvPr/>
        </p:nvSpPr>
        <p:spPr>
          <a:xfrm>
            <a:off x="4484077" y="1179544"/>
            <a:ext cx="3223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</p:txBody>
      </p:sp>
    </p:spTree>
    <p:extLst>
      <p:ext uri="{BB962C8B-B14F-4D97-AF65-F5344CB8AC3E}">
        <p14:creationId xmlns:p14="http://schemas.microsoft.com/office/powerpoint/2010/main" val="1729477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084780-21C0-A8A8-177C-A537278BC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86" y="1209408"/>
            <a:ext cx="5668794" cy="4229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6E209B-D1D8-559B-5967-45286157C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531" y="1195566"/>
            <a:ext cx="5668794" cy="4229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30F0BD-9631-395E-FBC8-D6EBB8C82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energy spectrum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394CB-2DD6-FD84-9AF8-69868186E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F4ED7-0868-8C6F-2055-4CA111E1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53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3DEEA8-F1EE-F544-FD5F-4A7866C7A16E}"/>
              </a:ext>
            </a:extLst>
          </p:cNvPr>
          <p:cNvSpPr txBox="1"/>
          <p:nvPr/>
        </p:nvSpPr>
        <p:spPr>
          <a:xfrm>
            <a:off x="3581400" y="5885050"/>
            <a:ext cx="588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Bundle energy: good agreement with GSF up to 300 TeV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But insufficient statistics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0D4310-ACAE-3216-C3DE-5896CF4A228D}"/>
              </a:ext>
            </a:extLst>
          </p:cNvPr>
          <p:cNvSpPr txBox="1"/>
          <p:nvPr/>
        </p:nvSpPr>
        <p:spPr>
          <a:xfrm>
            <a:off x="7208668" y="0"/>
            <a:ext cx="3395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processed 8h of experimental data (June 4th, 2020)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6D8541-E9B7-6213-463D-AC3346491779}"/>
              </a:ext>
            </a:extLst>
          </p:cNvPr>
          <p:cNvSpPr txBox="1"/>
          <p:nvPr/>
        </p:nvSpPr>
        <p:spPr>
          <a:xfrm>
            <a:off x="4415257" y="961379"/>
            <a:ext cx="3223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B5053A-B792-82E6-6E5D-203E13ED6ED4}"/>
              </a:ext>
            </a:extLst>
          </p:cNvPr>
          <p:cNvSpPr txBox="1"/>
          <p:nvPr/>
        </p:nvSpPr>
        <p:spPr>
          <a:xfrm>
            <a:off x="10152871" y="922774"/>
            <a:ext cx="3223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</p:txBody>
      </p:sp>
    </p:spTree>
    <p:extLst>
      <p:ext uri="{BB962C8B-B14F-4D97-AF65-F5344CB8AC3E}">
        <p14:creationId xmlns:p14="http://schemas.microsoft.com/office/powerpoint/2010/main" val="15806523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Pseudo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7436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4F335-0DF1-5E81-EE42-EF5E9D6BA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Pseudo data sampling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54441-40EA-3F7B-BFB6-484497EF0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2466FF-C984-D087-6784-64929165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34C1D8-32F5-BB63-A663-0F1DFC0A60F5}"/>
              </a:ext>
            </a:extLst>
          </p:cNvPr>
          <p:cNvSpPr txBox="1"/>
          <p:nvPr/>
        </p:nvSpPr>
        <p:spPr>
          <a:xfrm>
            <a:off x="3403600" y="5927408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Tagging allows scaling of prompt by factor n</a:t>
            </a:r>
            <a:r>
              <a:rPr lang="en-DE" baseline="-25000" dirty="0">
                <a:solidFill>
                  <a:schemeClr val="accent6"/>
                </a:solidFill>
              </a:rPr>
              <a:t>pr</a:t>
            </a:r>
            <a:endParaRPr lang="en-DE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4E1505-EF38-8641-F02C-8ED80204E683}"/>
              </a:ext>
            </a:extLst>
          </p:cNvPr>
          <p:cNvSpPr txBox="1"/>
          <p:nvPr/>
        </p:nvSpPr>
        <p:spPr>
          <a:xfrm>
            <a:off x="9448800" y="136525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</a:t>
            </a:r>
            <a:r>
              <a:rPr lang="en-DE" sz="1600" dirty="0"/>
              <a:t>uts: </a:t>
            </a:r>
          </a:p>
          <a:p>
            <a:r>
              <a:rPr lang="en-DE" sz="1600" dirty="0"/>
              <a:t>L2 MuonFilter</a:t>
            </a:r>
          </a:p>
          <a:p>
            <a:r>
              <a:rPr lang="en-DE" sz="1600" dirty="0"/>
              <a:t>Bundle energy &gt; 100 TeV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A23221-2778-C0B7-BA30-18FAB679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598" y="1336040"/>
            <a:ext cx="5674859" cy="4233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6AA7A4-4EDC-2BEF-FDCF-D24713A92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28" y="1336040"/>
            <a:ext cx="5656844" cy="42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070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797BE5-D2EE-58B3-CCDA-F7D9CEAE9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295" y="1300974"/>
            <a:ext cx="5232912" cy="4863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A3F6E2-73F4-EA5B-0662-82BE9E26A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Poisson likelihood fit performed in leading muon energy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573ED-111C-A97A-DEB4-3194E2FE1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821597-BA4C-2B45-6D66-566632A1A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B11366-863A-824B-C2EE-8FA3260532B2}"/>
              </a:ext>
            </a:extLst>
          </p:cNvPr>
          <p:cNvSpPr txBox="1"/>
          <p:nvPr/>
        </p:nvSpPr>
        <p:spPr>
          <a:xfrm>
            <a:off x="7781702" y="6066589"/>
            <a:ext cx="3636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>
                <a:solidFill>
                  <a:schemeClr val="accent6"/>
                </a:solidFill>
              </a:rPr>
              <a:t>B</a:t>
            </a:r>
            <a:r>
              <a:rPr lang="en-DE" dirty="0">
                <a:solidFill>
                  <a:schemeClr val="accent6"/>
                </a:solidFill>
              </a:rPr>
              <a:t>ias starts at a prompt normalization of 0.1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EC3DDC-0BEF-489E-8BD2-7B4F8E0F9408}"/>
              </a:ext>
            </a:extLst>
          </p:cNvPr>
          <p:cNvSpPr txBox="1"/>
          <p:nvPr/>
        </p:nvSpPr>
        <p:spPr>
          <a:xfrm>
            <a:off x="8299105" y="1512574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MuonFilter</a:t>
            </a:r>
          </a:p>
          <a:p>
            <a:r>
              <a:rPr lang="en-DE" sz="1200" dirty="0"/>
              <a:t>Bundle energy &gt; 100 TeV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C3C94A-C537-2369-8F41-03D4DBB8A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31" y="2618719"/>
            <a:ext cx="5670550" cy="3674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B04257-D2EE-2FCA-1E48-F2D19347C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31" y="3033662"/>
            <a:ext cx="5069273" cy="743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0F40A9-803D-E7C1-581F-3B0E111E9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342" y="3804705"/>
            <a:ext cx="1917700" cy="6227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B36409-982D-31E1-F4CC-497000C60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44" y="4580119"/>
            <a:ext cx="3636146" cy="6459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85BC0A-3752-8B28-920C-5842974D34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369" y="5314401"/>
            <a:ext cx="6756400" cy="7692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B70976-386A-8141-80C5-0B8C28BD532A}"/>
              </a:ext>
            </a:extLst>
          </p:cNvPr>
          <p:cNvSpPr txBox="1"/>
          <p:nvPr/>
        </p:nvSpPr>
        <p:spPr>
          <a:xfrm>
            <a:off x="23537" y="220392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MC c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ounts per bin 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9D08C9-AA72-96C9-B7F7-FB9A267904D9}"/>
              </a:ext>
            </a:extLst>
          </p:cNvPr>
          <p:cNvSpPr txBox="1"/>
          <p:nvPr/>
        </p:nvSpPr>
        <p:spPr>
          <a:xfrm>
            <a:off x="937616" y="1758188"/>
            <a:ext cx="1725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rompt scaling/normalization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3248A5-8F4A-583C-EDAB-D398A0233737}"/>
              </a:ext>
            </a:extLst>
          </p:cNvPr>
          <p:cNvSpPr txBox="1"/>
          <p:nvPr/>
        </p:nvSpPr>
        <p:spPr>
          <a:xfrm>
            <a:off x="10369876" y="1511966"/>
            <a:ext cx="983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Test bias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A78B78-D441-9AE4-6694-7B6251861F14}"/>
              </a:ext>
            </a:extLst>
          </p:cNvPr>
          <p:cNvSpPr txBox="1"/>
          <p:nvPr/>
        </p:nvSpPr>
        <p:spPr>
          <a:xfrm>
            <a:off x="2662768" y="2073132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onv norm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592E58-2394-8793-BB27-16A7474C6C29}"/>
              </a:ext>
            </a:extLst>
          </p:cNvPr>
          <p:cNvSpPr txBox="1"/>
          <p:nvPr/>
        </p:nvSpPr>
        <p:spPr>
          <a:xfrm>
            <a:off x="4400465" y="4011004"/>
            <a:ext cx="22990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W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ith a constant conv norm: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bin counts depend only on prompt norm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= expectation value per bin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9800D-4955-6A1E-98EB-A56B4299B047}"/>
              </a:ext>
            </a:extLst>
          </p:cNvPr>
          <p:cNvSpPr txBox="1"/>
          <p:nvPr/>
        </p:nvSpPr>
        <p:spPr>
          <a:xfrm>
            <a:off x="0" y="6164504"/>
            <a:ext cx="1837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est statistic for Wilks’ theorem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806D97-DAF2-F578-96BE-F130E8489D41}"/>
              </a:ext>
            </a:extLst>
          </p:cNvPr>
          <p:cNvSpPr txBox="1"/>
          <p:nvPr/>
        </p:nvSpPr>
        <p:spPr>
          <a:xfrm>
            <a:off x="-22242" y="3757949"/>
            <a:ext cx="12218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M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aximize likelihood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CBEA30-9E11-CF85-AEDF-E86F369A7751}"/>
              </a:ext>
            </a:extLst>
          </p:cNvPr>
          <p:cNvSpPr txBox="1"/>
          <p:nvPr/>
        </p:nvSpPr>
        <p:spPr>
          <a:xfrm>
            <a:off x="23537" y="4253581"/>
            <a:ext cx="11641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asier: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minimize negative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log-likelihood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C56F89-FA02-E5B3-1F81-CA6F2C2D83C3}"/>
              </a:ext>
            </a:extLst>
          </p:cNvPr>
          <p:cNvSpPr txBox="1"/>
          <p:nvPr/>
        </p:nvSpPr>
        <p:spPr>
          <a:xfrm>
            <a:off x="2992862" y="6275540"/>
            <a:ext cx="16524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Null hypothesis: no prompt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904B5E-C2F7-0F8F-A80B-DCE5F820752A}"/>
              </a:ext>
            </a:extLst>
          </p:cNvPr>
          <p:cNvSpPr txBox="1"/>
          <p:nvPr/>
        </p:nvSpPr>
        <p:spPr>
          <a:xfrm>
            <a:off x="0" y="2992538"/>
            <a:ext cx="12538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Experimental counts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5B26804-E1F1-D94D-AA79-5E11EDFF6E64}"/>
              </a:ext>
            </a:extLst>
          </p:cNvPr>
          <p:cNvCxnSpPr>
            <a:stCxn id="16" idx="2"/>
            <a:endCxn id="9" idx="1"/>
          </p:cNvCxnSpPr>
          <p:nvPr/>
        </p:nvCxnSpPr>
        <p:spPr>
          <a:xfrm>
            <a:off x="621618" y="2450148"/>
            <a:ext cx="178313" cy="35229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09DC26-0F28-2DD2-1CB0-34982343877D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1517302" y="2004409"/>
            <a:ext cx="282890" cy="69378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D63994-8BDA-EB63-75C2-9F446B1D74EA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543865" y="2319353"/>
            <a:ext cx="591148" cy="4034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736E9BF-F890-191F-C697-B4BA82617816}"/>
              </a:ext>
            </a:extLst>
          </p:cNvPr>
          <p:cNvCxnSpPr>
            <a:cxnSpLocks/>
          </p:cNvCxnSpPr>
          <p:nvPr/>
        </p:nvCxnSpPr>
        <p:spPr>
          <a:xfrm>
            <a:off x="838200" y="3186778"/>
            <a:ext cx="223703" cy="14787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99E433A-FD60-36A9-DF2C-257E3450DA83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3737499" y="3672970"/>
            <a:ext cx="662966" cy="61503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43C5DCE-32D8-55A6-277D-B87CB5C9DF27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918681" y="5850384"/>
            <a:ext cx="18935" cy="3141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2186528-01EA-A273-2BE1-FB78A6E1C838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2592225" y="6066589"/>
            <a:ext cx="1226849" cy="2089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2E3FD516-D7CE-D498-815B-4B55C4302918}"/>
              </a:ext>
            </a:extLst>
          </p:cNvPr>
          <p:cNvCxnSpPr>
            <a:stCxn id="22" idx="2"/>
            <a:endCxn id="13" idx="1"/>
          </p:cNvCxnSpPr>
          <p:nvPr/>
        </p:nvCxnSpPr>
        <p:spPr>
          <a:xfrm rot="16200000" flipH="1">
            <a:off x="653545" y="3939287"/>
            <a:ext cx="111914" cy="241679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12ABA374-8B08-5315-47F8-2A2844146C15}"/>
              </a:ext>
            </a:extLst>
          </p:cNvPr>
          <p:cNvCxnSpPr>
            <a:stCxn id="23" idx="2"/>
            <a:endCxn id="14" idx="1"/>
          </p:cNvCxnSpPr>
          <p:nvPr/>
        </p:nvCxnSpPr>
        <p:spPr>
          <a:xfrm rot="16200000" flipH="1">
            <a:off x="637605" y="4775562"/>
            <a:ext cx="95522" cy="159556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8986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7219-4648-A7C8-1BCF-B8D87F58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Test background statistics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49B7C-3987-FD82-D772-28B1FF202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6E9D7-E37B-152E-1966-D7158322D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EAAA49-F237-2512-B7DB-C5FB897C611F}"/>
              </a:ext>
            </a:extLst>
          </p:cNvPr>
          <p:cNvSpPr txBox="1"/>
          <p:nvPr/>
        </p:nvSpPr>
        <p:spPr>
          <a:xfrm>
            <a:off x="9448800" y="136525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</a:t>
            </a:r>
            <a:r>
              <a:rPr lang="en-DE" sz="1600" dirty="0"/>
              <a:t>uts: </a:t>
            </a:r>
          </a:p>
          <a:p>
            <a:r>
              <a:rPr lang="en-DE" sz="1600" dirty="0"/>
              <a:t>L2 MuonFilter</a:t>
            </a:r>
          </a:p>
          <a:p>
            <a:r>
              <a:rPr lang="en-DE" sz="1600" dirty="0"/>
              <a:t>Bundle energy &gt; 100 TeV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BD6698-43A2-ED69-E1B6-F67B8C7673C6}"/>
              </a:ext>
            </a:extLst>
          </p:cNvPr>
          <p:cNvSpPr txBox="1"/>
          <p:nvPr/>
        </p:nvSpPr>
        <p:spPr>
          <a:xfrm>
            <a:off x="3581400" y="5889653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Background statistic is 𝛘</a:t>
            </a:r>
            <a:r>
              <a:rPr lang="en-DE" baseline="30000" dirty="0">
                <a:solidFill>
                  <a:schemeClr val="accent6"/>
                </a:solidFill>
              </a:rPr>
              <a:t>2</a:t>
            </a:r>
            <a:r>
              <a:rPr lang="en-DE" dirty="0">
                <a:solidFill>
                  <a:schemeClr val="accent6"/>
                </a:solidFill>
              </a:rPr>
              <a:t> – distributed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Assume Wilks’ theorem for test statistics</a:t>
            </a:r>
            <a:r>
              <a:rPr lang="en-DE" baseline="30000" dirty="0">
                <a:solidFill>
                  <a:schemeClr val="accent6"/>
                </a:solidFill>
              </a:rPr>
              <a:t> </a:t>
            </a:r>
            <a:r>
              <a:rPr lang="en-DE" dirty="0">
                <a:solidFill>
                  <a:schemeClr val="accent6"/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AAC72C-66ED-0C47-A2C2-7355DB32E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45" y="1545489"/>
            <a:ext cx="5120910" cy="38203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F5E007-7C2F-DA88-5B20-ABB5F6B73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025" y="1659890"/>
            <a:ext cx="5714635" cy="377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999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7172-7359-5C8B-19B5-C51B2CC2C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Discovery potential and sensitivity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6C7EF-F222-0C8D-1E54-8FC56E159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4FC3CD-7016-A6FC-D8F4-E9B26E9BC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71ED94-43C7-4063-695C-0609409D7AD8}"/>
              </a:ext>
            </a:extLst>
          </p:cNvPr>
          <p:cNvSpPr txBox="1"/>
          <p:nvPr/>
        </p:nvSpPr>
        <p:spPr>
          <a:xfrm>
            <a:off x="589933" y="2277594"/>
            <a:ext cx="45676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Expectation for 1 year: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5 sigma discovery potential: 0.102 ± 0.005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ensitivity: 0.024 ±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r>
              <a:rPr lang="en-DE" dirty="0"/>
              <a:t>Expectation for 10 years: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5 sigma discovery potential: 0.032 ±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ensitivity: 0.007 ± 0.000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r>
              <a:rPr lang="en-DE" dirty="0">
                <a:solidFill>
                  <a:schemeClr val="accent6"/>
                </a:solidFill>
              </a:rPr>
              <a:t>Caution:</a:t>
            </a:r>
          </a:p>
          <a:p>
            <a:r>
              <a:rPr lang="en-DE" dirty="0">
                <a:solidFill>
                  <a:schemeClr val="accent6"/>
                </a:solidFill>
              </a:rPr>
              <a:t>Limited MC statistics -&gt; events are oversampled in pseudo dataset</a:t>
            </a:r>
          </a:p>
          <a:p>
            <a:endParaRPr lang="en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BF066D-43BD-4193-FB76-1A8AF9A4B41F}"/>
              </a:ext>
            </a:extLst>
          </p:cNvPr>
          <p:cNvSpPr txBox="1"/>
          <p:nvPr/>
        </p:nvSpPr>
        <p:spPr>
          <a:xfrm>
            <a:off x="9448800" y="136525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</a:t>
            </a:r>
            <a:r>
              <a:rPr lang="en-DE" sz="1600" dirty="0"/>
              <a:t>uts: </a:t>
            </a:r>
          </a:p>
          <a:p>
            <a:r>
              <a:rPr lang="en-DE" sz="1600" dirty="0"/>
              <a:t>L2 MuonFilter</a:t>
            </a:r>
          </a:p>
          <a:p>
            <a:r>
              <a:rPr lang="en-DE" sz="1600" dirty="0"/>
              <a:t>Bundle energy &gt; 100 TeV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D8E962-955C-F192-4F30-6D19A89A4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058" y="1164086"/>
            <a:ext cx="6748463" cy="503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196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1CC22-8CA4-B0AC-483B-E8D57D2ED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 and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DFB91-F942-D6B9-5C94-4C9D0C945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9296" y="1107440"/>
            <a:ext cx="5487194" cy="5069523"/>
          </a:xfrm>
        </p:spPr>
        <p:txBody>
          <a:bodyPr/>
          <a:lstStyle/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CD357-AA06-1A15-7726-18E15A22D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079FF1-78BD-7B2E-2F16-7B1476AAC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59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DA9EE6B-D592-C438-5102-73F7BFD79A14}"/>
              </a:ext>
            </a:extLst>
          </p:cNvPr>
          <p:cNvSpPr txBox="1">
            <a:spLocks/>
          </p:cNvSpPr>
          <p:nvPr/>
        </p:nvSpPr>
        <p:spPr>
          <a:xfrm>
            <a:off x="538480" y="1107440"/>
            <a:ext cx="555752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DE" dirty="0">
                <a:solidFill>
                  <a:schemeClr val="accent6"/>
                </a:solidFill>
              </a:rPr>
              <a:t>Next goal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Measure normalization of the atmospheric      prompt muon flux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DE" dirty="0">
                <a:solidFill>
                  <a:schemeClr val="accent6"/>
                </a:solidFill>
              </a:rPr>
              <a:t>Steps for normalization</a:t>
            </a:r>
            <a:endParaRPr lang="en-DE" dirty="0"/>
          </a:p>
          <a:p>
            <a:pPr>
              <a:buFont typeface="Wingdings" pitchFamily="2" charset="2"/>
              <a:buChar char="q"/>
            </a:pPr>
            <a:r>
              <a:rPr lang="en-DE" dirty="0"/>
              <a:t> Verify CORSIKA extended history simulations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Tag prompt muons (see talk by Ludwig Neste)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Comparisons to MCEq (see talk by Ludwig Neste)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Set up preliminary analysis chain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Reconstruct muon energy and direction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Data/MC comparisons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Include systematics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Run full statistics simulation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E40732-DB38-48A3-83E4-CDAC5B9818B6}"/>
              </a:ext>
            </a:extLst>
          </p:cNvPr>
          <p:cNvSpPr txBox="1"/>
          <p:nvPr/>
        </p:nvSpPr>
        <p:spPr>
          <a:xfrm>
            <a:off x="538480" y="2401824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D48097-1600-215D-052D-E2966E561B3C}"/>
              </a:ext>
            </a:extLst>
          </p:cNvPr>
          <p:cNvSpPr txBox="1"/>
          <p:nvPr/>
        </p:nvSpPr>
        <p:spPr>
          <a:xfrm>
            <a:off x="538480" y="2827432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3CF862-93E2-A6D0-D3A2-A27C1CB422D3}"/>
              </a:ext>
            </a:extLst>
          </p:cNvPr>
          <p:cNvSpPr txBox="1"/>
          <p:nvPr/>
        </p:nvSpPr>
        <p:spPr>
          <a:xfrm>
            <a:off x="552761" y="3207162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BA7847-6A6C-E9B5-52AF-FFDE22DAC192}"/>
              </a:ext>
            </a:extLst>
          </p:cNvPr>
          <p:cNvSpPr txBox="1"/>
          <p:nvPr/>
        </p:nvSpPr>
        <p:spPr>
          <a:xfrm>
            <a:off x="552761" y="3612037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6B2FE5-1163-A012-E6C1-B4AD94131F26}"/>
              </a:ext>
            </a:extLst>
          </p:cNvPr>
          <p:cNvSpPr txBox="1"/>
          <p:nvPr/>
        </p:nvSpPr>
        <p:spPr>
          <a:xfrm>
            <a:off x="511228" y="4020153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124D70-D5C4-AA3C-1F74-910578477EFE}"/>
              </a:ext>
            </a:extLst>
          </p:cNvPr>
          <p:cNvSpPr txBox="1"/>
          <p:nvPr/>
        </p:nvSpPr>
        <p:spPr>
          <a:xfrm>
            <a:off x="501289" y="4428269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91C0DC-2A29-B7B7-4226-924FD750FC00}"/>
              </a:ext>
            </a:extLst>
          </p:cNvPr>
          <p:cNvSpPr txBox="1"/>
          <p:nvPr/>
        </p:nvSpPr>
        <p:spPr>
          <a:xfrm>
            <a:off x="4945039" y="6390280"/>
            <a:ext cx="3117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6"/>
                </a:solidFill>
              </a:rPr>
              <a:t>Thank you for your attention </a:t>
            </a:r>
            <a:r>
              <a:rPr lang="en-DE" dirty="0">
                <a:solidFill>
                  <a:schemeClr val="accent6"/>
                </a:solidFill>
                <a:sym typeface="Wingdings" pitchFamily="2" charset="2"/>
              </a:rPr>
              <a:t></a:t>
            </a:r>
            <a:endParaRPr lang="en-DE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655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DNN reconstructions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8296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3C08-2E8C-9AE7-B356-80D7F2E94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Some definitions and wording…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2736-EE7F-1FC3-F515-637651877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E" dirty="0"/>
              <a:t>Leading muon</a:t>
            </a:r>
          </a:p>
          <a:p>
            <a:pPr lvl="1"/>
            <a:r>
              <a:rPr lang="en-DE" dirty="0"/>
              <a:t>The most energetic muon inside a bundle (no minimum fraction required)</a:t>
            </a:r>
          </a:p>
          <a:p>
            <a:r>
              <a:rPr lang="en-DE" dirty="0"/>
              <a:t>Single muon</a:t>
            </a:r>
          </a:p>
          <a:p>
            <a:pPr lvl="1"/>
            <a:r>
              <a:rPr lang="en-DE" dirty="0"/>
              <a:t>Except for stopping and very low energetic muons, there are never any single muons (almost every event is muon bundle)</a:t>
            </a:r>
          </a:p>
          <a:p>
            <a:r>
              <a:rPr lang="en-DE" dirty="0"/>
              <a:t>Prompt muon</a:t>
            </a:r>
          </a:p>
          <a:p>
            <a:pPr lvl="1"/>
            <a:r>
              <a:rPr lang="en-DE" dirty="0"/>
              <a:t>Muon parent is not pion or kaon</a:t>
            </a:r>
          </a:p>
          <a:p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Suggestion:</a:t>
            </a:r>
          </a:p>
          <a:p>
            <a:pPr marL="0" indent="0">
              <a:buNone/>
            </a:pPr>
            <a:r>
              <a:rPr lang="en-DE" dirty="0"/>
              <a:t>To avoid confusion regarding different leading</a:t>
            </a:r>
            <a:br>
              <a:rPr lang="en-DE" dirty="0"/>
            </a:br>
            <a:r>
              <a:rPr lang="en-DE" dirty="0"/>
              <a:t>muon definitions we can introduce a “leadingness”</a:t>
            </a:r>
            <a:br>
              <a:rPr lang="en-DE" dirty="0"/>
            </a:br>
            <a:r>
              <a:rPr lang="en-DE" dirty="0"/>
              <a:t>(For example: Tomasz used a leadingness of 50%, …)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933DA-6004-038E-4105-BB2E03EC6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74F4F3-F385-DC88-6348-AE3F6619A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60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2D597B-D403-3600-17A6-A0AE293B96C4}"/>
              </a:ext>
            </a:extLst>
          </p:cNvPr>
          <p:cNvSpPr/>
          <p:nvPr/>
        </p:nvSpPr>
        <p:spPr>
          <a:xfrm>
            <a:off x="9280929" y="3429000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CFF7234-2442-EA17-B923-F9F704AC6B16}"/>
              </a:ext>
            </a:extLst>
          </p:cNvPr>
          <p:cNvSpPr/>
          <p:nvPr/>
        </p:nvSpPr>
        <p:spPr>
          <a:xfrm>
            <a:off x="9280929" y="4215524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6D92FDC-DE61-2C2C-894F-CDB869E46C36}"/>
              </a:ext>
            </a:extLst>
          </p:cNvPr>
          <p:cNvSpPr/>
          <p:nvPr/>
        </p:nvSpPr>
        <p:spPr>
          <a:xfrm>
            <a:off x="10198744" y="5064441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A93029F-A398-A4D8-E5B3-F4473BD57FDD}"/>
              </a:ext>
            </a:extLst>
          </p:cNvPr>
          <p:cNvSpPr/>
          <p:nvPr/>
        </p:nvSpPr>
        <p:spPr>
          <a:xfrm>
            <a:off x="8334883" y="5056296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AF599F-5E2D-0D99-7056-C597EAB67A19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972745" y="3902144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2882B0C-D176-5B62-BD63-A88112AE953D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9026699" y="4688668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83EEA2-BB72-5610-FB0C-9F02A891E028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972745" y="4688668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A5275B1-6595-700B-031A-990B50623AC5}"/>
              </a:ext>
            </a:extLst>
          </p:cNvPr>
          <p:cNvSpPr txBox="1"/>
          <p:nvPr/>
        </p:nvSpPr>
        <p:spPr>
          <a:xfrm>
            <a:off x="10549367" y="4708048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no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A006DB-32E4-F0F0-264B-9E3D27AA4198}"/>
              </a:ext>
            </a:extLst>
          </p:cNvPr>
          <p:cNvSpPr txBox="1"/>
          <p:nvPr/>
        </p:nvSpPr>
        <p:spPr>
          <a:xfrm>
            <a:off x="9026699" y="4680523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0681131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09861-6475-59B2-F58D-683C5ABA2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269DA-173C-1D70-1BF7-F2CC56E22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DE" dirty="0"/>
              <a:t>Detect prompt component of the atmospheric muon flux significantly</a:t>
            </a:r>
          </a:p>
          <a:p>
            <a:pPr lvl="1"/>
            <a:r>
              <a:rPr lang="en-DE" dirty="0"/>
              <a:t>Measure the normalization</a:t>
            </a:r>
          </a:p>
          <a:p>
            <a:pPr lvl="1"/>
            <a:r>
              <a:rPr lang="en-DE" dirty="0"/>
              <a:t>Get handle on hadronic interaction models</a:t>
            </a:r>
          </a:p>
          <a:p>
            <a:pPr marL="514350" indent="-514350">
              <a:buFont typeface="+mj-lt"/>
              <a:buAutoNum type="arabicParenR"/>
            </a:pPr>
            <a:r>
              <a:rPr lang="en-DE" dirty="0"/>
              <a:t>Unfold an energy spectrum</a:t>
            </a:r>
          </a:p>
          <a:p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Idea:</a:t>
            </a:r>
          </a:p>
          <a:p>
            <a:r>
              <a:rPr lang="en-DE" dirty="0"/>
              <a:t>New CORSIKA simulations with extended history</a:t>
            </a:r>
          </a:p>
          <a:p>
            <a:r>
              <a:rPr lang="en-DE" dirty="0"/>
              <a:t>Tag muons by parent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prompt or conventional</a:t>
            </a:r>
          </a:p>
          <a:p>
            <a:r>
              <a:rPr lang="en-DE" dirty="0"/>
              <a:t>Scale amount of prompt particles </a:t>
            </a:r>
          </a:p>
          <a:p>
            <a:pPr lvl="1"/>
            <a:r>
              <a:rPr lang="en-DE" dirty="0"/>
              <a:t>Scaling saves time and resources instead of doing multiple simulations with different interaction models </a:t>
            </a:r>
          </a:p>
          <a:p>
            <a:pPr lvl="1"/>
            <a:r>
              <a:rPr lang="en-DE" dirty="0"/>
              <a:t>Perform forward fit of the prompt normalization</a:t>
            </a:r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F42EA-8CB0-075C-BF1A-A495570EC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C7B47-D550-3D0B-61B7-EEBFB3CC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307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3176B9-9A61-CCF0-6AB7-C176E0017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the muon flux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25DD57-98C5-4582-0D1E-13DC3286BB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29902" y="1876624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b="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conventional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25DD57-98C5-4582-0D1E-13DC3286BB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29902" y="1876624"/>
                <a:ext cx="10515600" cy="4351338"/>
              </a:xfrm>
              <a:blipFill>
                <a:blip r:embed="rId3"/>
                <a:stretch>
                  <a:fillRect l="-120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C168086F-648E-80F6-8D35-5F20319A3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62</a:t>
            </a:fld>
            <a:endParaRPr lang="en-US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B4EDCCC6-5F9B-E47E-2613-D2E3F5E496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58" b="53158"/>
          <a:stretch/>
        </p:blipFill>
        <p:spPr>
          <a:xfrm>
            <a:off x="1005892" y="4281025"/>
            <a:ext cx="3536355" cy="1735875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F85C870-86EE-A4F1-32D5-916D7F1B97C5}"/>
              </a:ext>
            </a:extLst>
          </p:cNvPr>
          <p:cNvCxnSpPr>
            <a:cxnSpLocks/>
          </p:cNvCxnSpPr>
          <p:nvPr/>
        </p:nvCxnSpPr>
        <p:spPr>
          <a:xfrm flipH="1">
            <a:off x="4224574" y="2491130"/>
            <a:ext cx="114813" cy="49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80CB83E-B5D0-A358-919D-DF9082298A8D}"/>
                  </a:ext>
                </a:extLst>
              </p:cNvPr>
              <p:cNvSpPr txBox="1"/>
              <p:nvPr/>
            </p:nvSpPr>
            <p:spPr>
              <a:xfrm>
                <a:off x="3551274" y="3042423"/>
                <a:ext cx="15762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Times New Roman"/>
                  </a:rPr>
                  <a:t> ∝ E</a:t>
                </a:r>
                <a:r>
                  <a:rPr lang="en-US" baseline="3000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Times New Roman"/>
                  </a:rPr>
                  <a:t>-3.7</a:t>
                </a:r>
                <a:endParaRPr lang="en-US" i="1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80CB83E-B5D0-A358-919D-DF9082298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274" y="3042423"/>
                <a:ext cx="1576227" cy="369332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3F96D25-3B48-81B1-6AC9-EA1DE858FC64}"/>
              </a:ext>
            </a:extLst>
          </p:cNvPr>
          <p:cNvCxnSpPr>
            <a:cxnSpLocks/>
          </p:cNvCxnSpPr>
          <p:nvPr/>
        </p:nvCxnSpPr>
        <p:spPr>
          <a:xfrm>
            <a:off x="6860933" y="2512466"/>
            <a:ext cx="215116" cy="558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AF9AA9C-2689-84AA-23E7-409DE367C36F}"/>
                  </a:ext>
                </a:extLst>
              </p:cNvPr>
              <p:cNvSpPr txBox="1"/>
              <p:nvPr/>
            </p:nvSpPr>
            <p:spPr>
              <a:xfrm>
                <a:off x="6689604" y="3071415"/>
                <a:ext cx="18257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“not”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∝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E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−</m:t>
                    </m:r>
                    <m:r>
                      <m:rPr>
                        <m:nor/>
                      </m:rPr>
                      <a:rPr lang="de-DE" b="0" i="0" baseline="30000" dirty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2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.7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AF9AA9C-2689-84AA-23E7-409DE367C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604" y="3071415"/>
                <a:ext cx="1825746" cy="369332"/>
              </a:xfrm>
              <a:prstGeom prst="rect">
                <a:avLst/>
              </a:prstGeom>
              <a:blipFill>
                <a:blip r:embed="rId6"/>
                <a:stretch>
                  <a:fillRect l="-275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3B7A0F12-A943-54ED-E4B4-81392F9F43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210" r="-2587"/>
          <a:stretch/>
        </p:blipFill>
        <p:spPr>
          <a:xfrm>
            <a:off x="6860933" y="4281025"/>
            <a:ext cx="3612224" cy="1735875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34BCD39-0A6D-E8F2-96AA-6D2409A11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324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BC18D-970F-B72B-CDEE-CCD22B5D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flux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F569A3-A55F-033A-BD0B-795779A078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9903" y="1825625"/>
                <a:ext cx="4676447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conv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prompt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Prompt dominates at energies larger than </a:t>
                </a:r>
                <a:r>
                  <a:rPr lang="en-US" dirty="0" err="1"/>
                  <a:t>PeV</a:t>
                </a:r>
                <a:endParaRPr lang="en-US" dirty="0"/>
              </a:p>
              <a:p>
                <a:r>
                  <a:rPr lang="en-US" dirty="0"/>
                  <a:t>Conventional particle flux depends on zenith angle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F569A3-A55F-033A-BD0B-795779A07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9903" y="1825625"/>
                <a:ext cx="4676447" cy="4351338"/>
              </a:xfrm>
              <a:blipFill>
                <a:blip r:embed="rId2"/>
                <a:stretch>
                  <a:fillRect l="-24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219BE0-B6BB-3445-1150-878A0CD9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63</a:t>
            </a:fld>
            <a:endParaRPr lang="en-US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EDB7EB2-8B66-167F-0FAD-DD2C71942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419" y="950979"/>
            <a:ext cx="5723068" cy="4689861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D5478BF-892F-7747-C746-A9952448D510}"/>
              </a:ext>
            </a:extLst>
          </p:cNvPr>
          <p:cNvSpPr txBox="1"/>
          <p:nvPr/>
        </p:nvSpPr>
        <p:spPr>
          <a:xfrm>
            <a:off x="8537480" y="764897"/>
            <a:ext cx="3509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0°: perpendicular to Earth’s surface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E30152E-E45B-80FD-81EF-E0CD8D3B1DA5}"/>
              </a:ext>
            </a:extLst>
          </p:cNvPr>
          <p:cNvCxnSpPr/>
          <p:nvPr/>
        </p:nvCxnSpPr>
        <p:spPr>
          <a:xfrm flipV="1">
            <a:off x="7148003" y="2142708"/>
            <a:ext cx="560070" cy="5600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4112BDC-C034-3248-2631-972795B7FB9D}"/>
              </a:ext>
            </a:extLst>
          </p:cNvPr>
          <p:cNvCxnSpPr>
            <a:cxnSpLocks/>
          </p:cNvCxnSpPr>
          <p:nvPr/>
        </p:nvCxnSpPr>
        <p:spPr>
          <a:xfrm flipH="1">
            <a:off x="10559725" y="3195762"/>
            <a:ext cx="125730" cy="6858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9332EF8-2D5E-7796-D786-4569344520AC}"/>
              </a:ext>
            </a:extLst>
          </p:cNvPr>
          <p:cNvSpPr txBox="1"/>
          <p:nvPr/>
        </p:nvSpPr>
        <p:spPr>
          <a:xfrm>
            <a:off x="6407226" y="2691348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conventional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390498E-3E03-2FE1-64DF-198251DC1F53}"/>
              </a:ext>
            </a:extLst>
          </p:cNvPr>
          <p:cNvSpPr txBox="1"/>
          <p:nvPr/>
        </p:nvSpPr>
        <p:spPr>
          <a:xfrm>
            <a:off x="10187104" y="2845237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prompt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EB6688FE-FEE0-740A-A1F1-46C96C019460}"/>
              </a:ext>
            </a:extLst>
          </p:cNvPr>
          <p:cNvSpPr/>
          <p:nvPr/>
        </p:nvSpPr>
        <p:spPr>
          <a:xfrm rot="5400000">
            <a:off x="9886556" y="4935232"/>
            <a:ext cx="685799" cy="1873201"/>
          </a:xfrm>
          <a:prstGeom prst="rightBrace">
            <a:avLst>
              <a:gd name="adj1" fmla="val 0"/>
              <a:gd name="adj2" fmla="val 50572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C241F5-8965-1997-E25C-C885ECCAF5D4}"/>
              </a:ext>
            </a:extLst>
          </p:cNvPr>
          <p:cNvSpPr txBox="1"/>
          <p:nvPr/>
        </p:nvSpPr>
        <p:spPr>
          <a:xfrm>
            <a:off x="7591647" y="6149058"/>
            <a:ext cx="3556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  <a:r>
              <a:rPr lang="en-DE" dirty="0"/>
              <a:t>e can measure prompt muon energies from ~1 PeV to ~100 PeV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FB1F32C-35BF-AD10-7237-44ED845DB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910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D616-4098-6177-1D0C-4D63D5230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production – different weightings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73CD95-2600-590F-719C-6AD3BD38A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3600" y="2121694"/>
            <a:ext cx="5384800" cy="37592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6265BF-F2B9-F8A2-C4E4-A915A26B37BC}"/>
              </a:ext>
            </a:extLst>
          </p:cNvPr>
          <p:cNvSpPr txBox="1"/>
          <p:nvPr/>
        </p:nvSpPr>
        <p:spPr>
          <a:xfrm>
            <a:off x="7010401" y="6311900"/>
            <a:ext cx="3846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effectLst/>
              </a:rPr>
              <a:t>MCLabelsLeadingMuons_entry_energy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78F890-93C6-A64F-76A4-2F8006D50D16}"/>
              </a:ext>
            </a:extLst>
          </p:cNvPr>
          <p:cNvSpPr txBox="1"/>
          <p:nvPr/>
        </p:nvSpPr>
        <p:spPr>
          <a:xfrm>
            <a:off x="465666" y="2497667"/>
            <a:ext cx="270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GST predicts most prompt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45AF48-92CA-AD9D-7D16-87AC5BFBE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D498-42EE-5F49-9FFD-85B9B54DD666}" type="slidenum">
              <a:rPr lang="en-DE" smtClean="0"/>
              <a:t>64</a:t>
            </a:fld>
            <a:endParaRPr lang="en-D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DE941DF-A6F1-86A1-EF2E-C90037652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7675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B2E2C-8A7D-E802-AC0E-22BBBAF3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Solution to zenith problem?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0CB99-0FA9-F445-DD4C-8257B308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65</a:t>
            </a:fld>
            <a:endParaRPr lang="en-US"/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917E9A1A-BFA8-7D9C-D260-1982054823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568473"/>
            <a:ext cx="5181600" cy="38319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97C467-D4A3-8982-0A8B-74F014F60B7C}"/>
              </a:ext>
            </a:extLst>
          </p:cNvPr>
          <p:cNvSpPr txBox="1"/>
          <p:nvPr/>
        </p:nvSpPr>
        <p:spPr>
          <a:xfrm>
            <a:off x="1025942" y="5516217"/>
            <a:ext cx="842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/>
              <a:t>N</a:t>
            </a:r>
            <a:r>
              <a:rPr lang="en-DE" dirty="0"/>
              <a:t>o complete solution, but a step in the right direction</a:t>
            </a:r>
          </a:p>
        </p:txBody>
      </p:sp>
      <p:pic>
        <p:nvPicPr>
          <p:cNvPr id="16" name="Content Placeholder 15" descr="Chart, line chart&#10;&#10;Description automatically generated">
            <a:extLst>
              <a:ext uri="{FF2B5EF4-FFF2-40B4-BE49-F238E27FC236}">
                <a16:creationId xmlns:a16="http://schemas.microsoft.com/office/drawing/2014/main" id="{09D18AE3-A57C-E895-BC68-47D4DF9D31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85782" y="1679477"/>
            <a:ext cx="5434019" cy="3720969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D66C9D-6582-5822-0129-B225F1B58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1059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30F4E-2C67-4420-8415-BE9A3578D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New CORSIKA extended history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CB808-B7C6-F539-7631-B4D1696E2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DE" dirty="0"/>
              <a:t>CORSIKA 77420</a:t>
            </a:r>
          </a:p>
          <a:p>
            <a:r>
              <a:rPr lang="en-DE" dirty="0"/>
              <a:t>SIBYLL 2.3d</a:t>
            </a:r>
          </a:p>
          <a:p>
            <a:r>
              <a:rPr lang="en-GB" dirty="0"/>
              <a:t>I</a:t>
            </a:r>
            <a:r>
              <a:rPr lang="en-DE" dirty="0"/>
              <a:t>cetray 1.5.1</a:t>
            </a:r>
          </a:p>
          <a:p>
            <a:r>
              <a:rPr lang="en-DE" dirty="0"/>
              <a:t>5 components (p, He, N, Al, Fe)</a:t>
            </a:r>
          </a:p>
          <a:p>
            <a:r>
              <a:rPr lang="en-DE" dirty="0"/>
              <a:t>Polyplopia: True</a:t>
            </a:r>
          </a:p>
          <a:p>
            <a:r>
              <a:rPr lang="en-DE" dirty="0"/>
              <a:t>Trimshower: True</a:t>
            </a:r>
          </a:p>
          <a:p>
            <a:r>
              <a:rPr lang="en-GB" dirty="0"/>
              <a:t>E</a:t>
            </a:r>
            <a:r>
              <a:rPr lang="en-DE" dirty="0"/>
              <a:t>cuts1: 273 GeV (hadron min energy)</a:t>
            </a:r>
          </a:p>
          <a:p>
            <a:r>
              <a:rPr lang="en-DE" dirty="0"/>
              <a:t>Ecuts2: 273 GeV (muon min energy)</a:t>
            </a:r>
          </a:p>
          <a:p>
            <a:r>
              <a:rPr lang="en-DE" dirty="0"/>
              <a:t>Ecuts3: 10</a:t>
            </a:r>
            <a:r>
              <a:rPr lang="en-DE" baseline="30000" dirty="0"/>
              <a:t>20</a:t>
            </a:r>
            <a:r>
              <a:rPr lang="en-DE" dirty="0"/>
              <a:t> GeV (electron min energy)</a:t>
            </a:r>
          </a:p>
          <a:p>
            <a:r>
              <a:rPr lang="en-DE" dirty="0"/>
              <a:t>Ecuts4: 10</a:t>
            </a:r>
            <a:r>
              <a:rPr lang="en-DE" baseline="30000" dirty="0"/>
              <a:t>20</a:t>
            </a:r>
            <a:r>
              <a:rPr lang="en-DE" dirty="0"/>
              <a:t> GeV (photon min energy)</a:t>
            </a:r>
          </a:p>
          <a:p>
            <a:r>
              <a:rPr lang="en-DE" dirty="0"/>
              <a:t>4 datasets:</a:t>
            </a:r>
          </a:p>
          <a:p>
            <a:pPr lvl="1"/>
            <a:r>
              <a:rPr lang="en-DE" dirty="0"/>
              <a:t>30010: 600 GeV – 1 PeV</a:t>
            </a:r>
          </a:p>
          <a:p>
            <a:pPr lvl="1"/>
            <a:r>
              <a:rPr lang="en-DE" dirty="0"/>
              <a:t>30011: 1 PeV – 100 PeV</a:t>
            </a:r>
          </a:p>
          <a:p>
            <a:pPr lvl="1"/>
            <a:r>
              <a:rPr lang="en-DE" dirty="0"/>
              <a:t>30012: 100 PeV – 1 EeV</a:t>
            </a:r>
          </a:p>
          <a:p>
            <a:pPr lvl="1"/>
            <a:r>
              <a:rPr lang="en-DE" dirty="0"/>
              <a:t>30013: 1 EeV – 50 EeV</a:t>
            </a:r>
          </a:p>
          <a:p>
            <a:r>
              <a:rPr lang="en-GB" dirty="0"/>
              <a:t>/data/sim/</a:t>
            </a:r>
            <a:r>
              <a:rPr lang="en-GB" dirty="0" err="1"/>
              <a:t>IceCube</a:t>
            </a:r>
            <a:r>
              <a:rPr lang="en-GB" dirty="0"/>
              <a:t>/2023/generated/CORSIKA_EHISTORY/</a:t>
            </a:r>
            <a:endParaRPr lang="en-DE" dirty="0"/>
          </a:p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3B407-D253-6AFC-EFAD-667E92A92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66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1E559F-4EB7-E9B5-10CB-4459187D4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A629E-7B2D-065D-5DE5-4BCCB23851AE}"/>
              </a:ext>
            </a:extLst>
          </p:cNvPr>
          <p:cNvSpPr txBox="1"/>
          <p:nvPr/>
        </p:nvSpPr>
        <p:spPr>
          <a:xfrm>
            <a:off x="145510" y="6033486"/>
            <a:ext cx="2977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6"/>
                </a:solidFill>
              </a:rPr>
              <a:t>Please go ahead and test the datasets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74F2526-7249-DBAA-009E-2E9B046F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485" y="1542269"/>
            <a:ext cx="5754514" cy="40173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887435-F648-87F8-78D1-75253DC8CE07}"/>
              </a:ext>
            </a:extLst>
          </p:cNvPr>
          <p:cNvSpPr txBox="1"/>
          <p:nvPr/>
        </p:nvSpPr>
        <p:spPr>
          <a:xfrm>
            <a:off x="6890857" y="6011777"/>
            <a:ext cx="3831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sz="1400" dirty="0">
                <a:solidFill>
                  <a:schemeClr val="accent6"/>
                </a:solidFill>
              </a:rPr>
              <a:t>S</a:t>
            </a:r>
            <a:r>
              <a:rPr lang="en-DE" sz="1400" dirty="0">
                <a:solidFill>
                  <a:schemeClr val="accent6"/>
                </a:solidFill>
              </a:rPr>
              <a:t>ufficient statistics above 1 PeV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400">
                <a:solidFill>
                  <a:schemeClr val="accent6"/>
                </a:solidFill>
              </a:rPr>
              <a:t>Too few </a:t>
            </a:r>
            <a:r>
              <a:rPr lang="en-DE" sz="1400" dirty="0">
                <a:solidFill>
                  <a:schemeClr val="accent6"/>
                </a:solidFill>
              </a:rPr>
              <a:t>statistics at lower energies</a:t>
            </a:r>
          </a:p>
        </p:txBody>
      </p:sp>
    </p:spTree>
    <p:extLst>
      <p:ext uri="{BB962C8B-B14F-4D97-AF65-F5344CB8AC3E}">
        <p14:creationId xmlns:p14="http://schemas.microsoft.com/office/powerpoint/2010/main" val="28015286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5A72-865A-78E1-8F4D-73C86324B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Expected muons for 10 years: leading vs. bundle energy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A6CB1-7354-2F7E-8899-9D8A3A9C0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2F87-96DB-101F-04B7-860FDD77F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93710C-7BBC-4B05-8247-8E8011FED7F5}"/>
              </a:ext>
            </a:extLst>
          </p:cNvPr>
          <p:cNvSpPr txBox="1"/>
          <p:nvPr/>
        </p:nvSpPr>
        <p:spPr>
          <a:xfrm>
            <a:off x="10418350" y="1455110"/>
            <a:ext cx="3256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Solid: conventional</a:t>
            </a:r>
          </a:p>
          <a:p>
            <a:r>
              <a:rPr lang="en-GB" sz="1200" dirty="0"/>
              <a:t>Dashed: prompt</a:t>
            </a:r>
            <a:endParaRPr lang="en-DE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71F11-EF31-83A1-E8D4-1E64D216026A}"/>
              </a:ext>
            </a:extLst>
          </p:cNvPr>
          <p:cNvSpPr txBox="1"/>
          <p:nvPr/>
        </p:nvSpPr>
        <p:spPr>
          <a:xfrm>
            <a:off x="3425372" y="5933823"/>
            <a:ext cx="616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Different primary fluxes lead to different prompt fluxes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Bundle energy extends to higher energies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52BE83-412C-57CC-DD10-F6B30251A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92" y="1876863"/>
            <a:ext cx="5619108" cy="39209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E4D3A2-5E98-5198-C36B-F5241B78D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210" y="1876862"/>
            <a:ext cx="5619108" cy="392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358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45261-A8A3-EB47-5609-292F8E03C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Simulated events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C79BD1-4D6F-B1C6-6215-307EE024F0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92622"/>
            <a:ext cx="5181600" cy="361734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13AC9-977D-E5E6-3304-7FDF9CB024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1A265-FB4E-D6A4-1753-7556362E9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E1054-8423-8311-32B2-6261C8851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F0D0A-D1C1-CCC6-F174-ACE031E65557}"/>
              </a:ext>
            </a:extLst>
          </p:cNvPr>
          <p:cNvSpPr txBox="1"/>
          <p:nvPr/>
        </p:nvSpPr>
        <p:spPr>
          <a:xfrm>
            <a:off x="4356549" y="1988287"/>
            <a:ext cx="2450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</a:t>
            </a:r>
            <a:r>
              <a:rPr lang="en-DE" sz="1400" dirty="0"/>
              <a:t>assed muon filter</a:t>
            </a:r>
          </a:p>
        </p:txBody>
      </p:sp>
    </p:spTree>
    <p:extLst>
      <p:ext uri="{BB962C8B-B14F-4D97-AF65-F5344CB8AC3E}">
        <p14:creationId xmlns:p14="http://schemas.microsoft.com/office/powerpoint/2010/main" val="23722994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0C17F-450E-D8F6-2B2B-F001B9068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Which energies do we need to simulate?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1A0E29-CAAA-C7D0-F5C1-2C3EEF02CF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4114" y="2460058"/>
            <a:ext cx="4678136" cy="3885232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B303E2C-05EE-1D9E-E0F2-49E28A9C17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70814" y="2460058"/>
            <a:ext cx="4678136" cy="3859068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36BE3A-D783-C50D-A1ED-63475F899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DDB51-C775-9BBD-FBD0-C18EE911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34F4EF-62BD-F2C9-F629-C4D1AB4D5D98}"/>
              </a:ext>
            </a:extLst>
          </p:cNvPr>
          <p:cNvSpPr txBox="1"/>
          <p:nvPr/>
        </p:nvSpPr>
        <p:spPr>
          <a:xfrm>
            <a:off x="1088571" y="1690688"/>
            <a:ext cx="4213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 </a:t>
            </a:r>
          </a:p>
          <a:p>
            <a:r>
              <a:rPr lang="en-DE" dirty="0"/>
              <a:t>Bundle energy &gt; 100 TeV</a:t>
            </a:r>
          </a:p>
        </p:txBody>
      </p:sp>
    </p:spTree>
    <p:extLst>
      <p:ext uri="{BB962C8B-B14F-4D97-AF65-F5344CB8AC3E}">
        <p14:creationId xmlns:p14="http://schemas.microsoft.com/office/powerpoint/2010/main" val="2999544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Reconstructed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Energy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</a:t>
            </a:r>
            <a:r>
              <a:rPr lang="en-GB" dirty="0" err="1"/>
              <a:t>entry_energy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bundle_energy_at_entry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muon_energy_first_mctree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surface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bundle_energy_in_mctree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surface</a:t>
            </a:r>
            <a:endParaRPr lang="en-DE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Track geometry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Length: </a:t>
            </a:r>
            <a:r>
              <a:rPr lang="en-GB" dirty="0">
                <a:solidFill>
                  <a:schemeClr val="accent3"/>
                </a:solidFill>
              </a:rPr>
              <a:t>Propagation length of muon in the ice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LengthInDetector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Propagation length of muon in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x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y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z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closest approach to the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x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y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z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muon at the detector entry</a:t>
            </a:r>
          </a:p>
          <a:p>
            <a:pPr marL="0" indent="0">
              <a:buNone/>
            </a:pPr>
            <a:r>
              <a:rPr lang="en-GB" dirty="0">
                <a:solidFill>
                  <a:srgbClr val="74B942"/>
                </a:solidFill>
              </a:rPr>
              <a:t>Direction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zenith: </a:t>
            </a:r>
            <a:r>
              <a:rPr lang="en-GB" dirty="0">
                <a:solidFill>
                  <a:schemeClr val="accent3"/>
                </a:solidFill>
              </a:rPr>
              <a:t>Zenith angle of muon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azimuth: </a:t>
            </a:r>
            <a:r>
              <a:rPr lang="en-GB" dirty="0">
                <a:solidFill>
                  <a:schemeClr val="accent3"/>
                </a:solidFill>
              </a:rPr>
              <a:t>Azimuth angle of muon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</a:t>
            </a:fld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B9C49657-BC0B-5CC3-6FFF-1ABC7FCFF009}"/>
              </a:ext>
            </a:extLst>
          </p:cNvPr>
          <p:cNvSpPr/>
          <p:nvPr/>
        </p:nvSpPr>
        <p:spPr>
          <a:xfrm>
            <a:off x="6266118" y="1360968"/>
            <a:ext cx="318977" cy="1077433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A76BF1EF-F48A-B908-3C76-CDD880950BD5}"/>
              </a:ext>
            </a:extLst>
          </p:cNvPr>
          <p:cNvSpPr/>
          <p:nvPr/>
        </p:nvSpPr>
        <p:spPr>
          <a:xfrm>
            <a:off x="6266117" y="2705710"/>
            <a:ext cx="318977" cy="263183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BAAAA95-7184-C24C-80B7-2707F451CC73}"/>
              </a:ext>
            </a:extLst>
          </p:cNvPr>
          <p:cNvSpPr/>
          <p:nvPr/>
        </p:nvSpPr>
        <p:spPr>
          <a:xfrm>
            <a:off x="6266117" y="5519240"/>
            <a:ext cx="318977" cy="65772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69441F-70BA-C255-8EA5-07A0D325F522}"/>
              </a:ext>
            </a:extLst>
          </p:cNvPr>
          <p:cNvSpPr txBox="1"/>
          <p:nvPr/>
        </p:nvSpPr>
        <p:spPr>
          <a:xfrm>
            <a:off x="6648891" y="1752686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E6C626-EB85-A854-9140-3B0DF512FFDD}"/>
              </a:ext>
            </a:extLst>
          </p:cNvPr>
          <p:cNvSpPr txBox="1"/>
          <p:nvPr/>
        </p:nvSpPr>
        <p:spPr>
          <a:xfrm>
            <a:off x="6648890" y="5694213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DDBC26-A56D-2B8C-A8CD-125C1B172B2A}"/>
              </a:ext>
            </a:extLst>
          </p:cNvPr>
          <p:cNvSpPr txBox="1"/>
          <p:nvPr/>
        </p:nvSpPr>
        <p:spPr>
          <a:xfrm>
            <a:off x="6648890" y="3867738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2</a:t>
            </a:r>
          </a:p>
        </p:txBody>
      </p:sp>
    </p:spTree>
    <p:extLst>
      <p:ext uri="{BB962C8B-B14F-4D97-AF65-F5344CB8AC3E}">
        <p14:creationId xmlns:p14="http://schemas.microsoft.com/office/powerpoint/2010/main" val="37369254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96586-E210-FC2F-7AAF-E34B8096B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Filters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AD86F-D0C6-57A0-4C96-1665A491D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FDCB5-A8A5-F840-C08F-D57ADD10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502981-C7D0-790D-18EF-5B55E93E7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298" y="605603"/>
            <a:ext cx="3829702" cy="28824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17523B-EA28-1D97-AF60-D1B36BF48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307" y="605603"/>
            <a:ext cx="3829702" cy="28824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D3D51-43FD-23DF-0211-EE82C39DB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298" y="3663539"/>
            <a:ext cx="3829702" cy="28824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8A2A68-D344-7100-7493-30A2ED58B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307" y="3663539"/>
            <a:ext cx="3829702" cy="28824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A5BA53-C484-8E3D-BB24-0F0D9A39E37B}"/>
              </a:ext>
            </a:extLst>
          </p:cNvPr>
          <p:cNvSpPr txBox="1"/>
          <p:nvPr/>
        </p:nvSpPr>
        <p:spPr>
          <a:xfrm>
            <a:off x="145510" y="3150674"/>
            <a:ext cx="2379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/>
              <a:t>Choose muon filter, </a:t>
            </a:r>
          </a:p>
          <a:p>
            <a:r>
              <a:rPr lang="en-GB" sz="1600" dirty="0"/>
              <a:t>l</a:t>
            </a:r>
            <a:r>
              <a:rPr lang="en-DE" sz="1600" dirty="0"/>
              <a:t>arger statistics at 10 TeV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1169C02-EC25-AE1E-5F13-167238BA5BA3}"/>
              </a:ext>
            </a:extLst>
          </p:cNvPr>
          <p:cNvSpPr/>
          <p:nvPr/>
        </p:nvSpPr>
        <p:spPr>
          <a:xfrm>
            <a:off x="3545656" y="4311589"/>
            <a:ext cx="928456" cy="621437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2954DD-CBCC-A41B-FB22-089F7B7F0522}"/>
              </a:ext>
            </a:extLst>
          </p:cNvPr>
          <p:cNvSpPr/>
          <p:nvPr/>
        </p:nvSpPr>
        <p:spPr>
          <a:xfrm>
            <a:off x="7852805" y="4225771"/>
            <a:ext cx="928456" cy="696447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08686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11CB-05F9-3037-9596-9C3872A36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Filters – passed events per leading energy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984CD-7567-00DE-194B-546A9A490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C4A4C3-F9AC-AAC4-5DD6-D765952FE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71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7EE6BA-99E6-D371-234C-13E6F9BC6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CF673F-0A99-3957-9E75-5EA53F2A5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554" y="1741205"/>
            <a:ext cx="5867938" cy="452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511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35C82-AE78-7562-0EA6-BF877ED11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HitStatistics - SplitInIceDSTPulses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146BBAC-6C08-EF35-F90A-DB11178C1B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130" y="1483519"/>
            <a:ext cx="1699807" cy="165029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6EB7D-569E-C2A8-9EB1-1AC9C9740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1DE0E5-E7C6-3416-7BEB-3C05DCA1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683415-913C-E878-0CC9-DEBF16A2D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937" y="1475701"/>
            <a:ext cx="1699807" cy="16502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6A6FA6-C188-2942-0DCA-0E289B17F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1744" y="1458912"/>
            <a:ext cx="1699807" cy="1650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A4DFB1-0AF8-2100-69D9-12BCAA2F9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035" y="1458912"/>
            <a:ext cx="1699807" cy="1650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6E7B15-0DE8-4901-571A-C94DD7596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756" y="3429000"/>
            <a:ext cx="1699807" cy="16502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1E1C51-AC0E-1D9E-3AF6-086881C135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800" y="3429000"/>
            <a:ext cx="1699807" cy="16502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D281F3-248E-0EDC-4762-44B9B53C00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1744" y="3402497"/>
            <a:ext cx="1699807" cy="16502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CFAB16-95D3-E066-0B74-D8DCABFED6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7986" y="1458912"/>
            <a:ext cx="1699807" cy="16502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EF508F-A409-4CF4-150C-1741725F9A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4228" y="1480328"/>
            <a:ext cx="1699807" cy="16502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B67068-A97A-FF7A-23BF-D1885EB91E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3688" y="3402497"/>
            <a:ext cx="1699807" cy="16502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1C347F-5846-8695-517B-1357483F79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97793" y="3385389"/>
            <a:ext cx="1699807" cy="16502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97DD5ED-B006-B592-81F6-58FAFF63EC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9737" y="3385389"/>
            <a:ext cx="1699807" cy="16502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1A5DAB-1DDB-0FC1-EEC7-815368F56B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85563" y="5148474"/>
            <a:ext cx="1620191" cy="1573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FAAF0A-CBBA-487F-EB91-72809BCBF40C}"/>
              </a:ext>
            </a:extLst>
          </p:cNvPr>
          <p:cNvSpPr txBox="1"/>
          <p:nvPr/>
        </p:nvSpPr>
        <p:spPr>
          <a:xfrm>
            <a:off x="4802819" y="5337551"/>
            <a:ext cx="3807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</a:t>
            </a:r>
          </a:p>
          <a:p>
            <a:r>
              <a:rPr lang="en-GB" dirty="0"/>
              <a:t>N</a:t>
            </a:r>
            <a:r>
              <a:rPr lang="en-DE" dirty="0"/>
              <a:t>o further exclusions</a:t>
            </a:r>
          </a:p>
        </p:txBody>
      </p:sp>
    </p:spTree>
    <p:extLst>
      <p:ext uri="{BB962C8B-B14F-4D97-AF65-F5344CB8AC3E}">
        <p14:creationId xmlns:p14="http://schemas.microsoft.com/office/powerpoint/2010/main" val="13644223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1C210-C138-C587-9DB4-163EC0F8D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HitStatistics - SplitInIceDSTPulses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5C68AC-21CA-656F-7916-185B8F7B9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467" y="1525461"/>
            <a:ext cx="1715333" cy="16653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A50D9-0497-6428-3965-4C8685E50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513E5E-DE29-6A40-502F-8EC36AEFA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54297E-AEC7-CC7A-F588-ED07A2D3A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25461"/>
            <a:ext cx="1715333" cy="1665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F6E770-6AA7-DA35-B52B-10B9849CD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133" y="1525461"/>
            <a:ext cx="1715333" cy="1665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EB6087-4620-3593-6C3E-BC68BCE15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0466" y="1525461"/>
            <a:ext cx="1715333" cy="16653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653118-083C-FF60-A804-BE33BA52D1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5799" y="1525461"/>
            <a:ext cx="1715333" cy="16653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B70740-9C1E-61C7-254C-159D521517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1132" y="1525461"/>
            <a:ext cx="1715333" cy="1665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814BD2-A781-8AD6-DD15-4CE9E096AA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165" y="3190833"/>
            <a:ext cx="1715333" cy="16653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1225AD-73EE-1932-0D7E-CC6C61403D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9498" y="3190833"/>
            <a:ext cx="1715333" cy="16653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DC6173-2E15-0B69-AAFB-5BF854A65D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04529" y="3190833"/>
            <a:ext cx="1715333" cy="16653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438D4E-BEE8-944B-3DC2-65D9226F14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30164" y="3182646"/>
            <a:ext cx="1715333" cy="16653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EFDA87-0E86-CE26-BCF1-0CA491920D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76302" y="3178286"/>
            <a:ext cx="1715333" cy="16653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6742C6-AE89-7A6A-3795-A984814193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22440" y="3178286"/>
            <a:ext cx="1715333" cy="16653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2F2458-ABA4-0450-A4FB-9C572BF67E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73300" y="4891796"/>
            <a:ext cx="1715333" cy="166537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8ED321F-4C9D-6AB1-158B-943A0EFB65B4}"/>
              </a:ext>
            </a:extLst>
          </p:cNvPr>
          <p:cNvSpPr txBox="1"/>
          <p:nvPr/>
        </p:nvSpPr>
        <p:spPr>
          <a:xfrm>
            <a:off x="4802819" y="5337551"/>
            <a:ext cx="3807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</a:t>
            </a:r>
          </a:p>
          <a:p>
            <a:r>
              <a:rPr lang="en-DE" dirty="0"/>
              <a:t>Reconstructed bundle energy &gt; 10 TeV</a:t>
            </a:r>
          </a:p>
          <a:p>
            <a:endParaRPr lang="en-DE" dirty="0"/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agreement for pulses</a:t>
            </a:r>
          </a:p>
        </p:txBody>
      </p:sp>
    </p:spTree>
    <p:extLst>
      <p:ext uri="{BB962C8B-B14F-4D97-AF65-F5344CB8AC3E}">
        <p14:creationId xmlns:p14="http://schemas.microsoft.com/office/powerpoint/2010/main" val="17780161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0A36A-DA61-9284-D163-D93834555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Evaluation of models used in pseudo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13574-9B8A-A382-E21D-9A5A6197E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366612" cy="4351338"/>
          </a:xfrm>
        </p:spPr>
        <p:txBody>
          <a:bodyPr/>
          <a:lstStyle/>
          <a:p>
            <a:r>
              <a:rPr lang="en-DE" dirty="0">
                <a:solidFill>
                  <a:schemeClr val="accent6"/>
                </a:solidFill>
              </a:rPr>
              <a:t>Note: the DNN reconstruction models are still investigated! </a:t>
            </a:r>
            <a:r>
              <a:rPr lang="en-GB" dirty="0">
                <a:solidFill>
                  <a:schemeClr val="accent6"/>
                </a:solidFill>
              </a:rPr>
              <a:t>T</a:t>
            </a:r>
            <a:r>
              <a:rPr lang="en-DE" dirty="0">
                <a:solidFill>
                  <a:schemeClr val="accent6"/>
                </a:solidFill>
              </a:rPr>
              <a:t>he models used here are in an early stage. So far, the two bachelor students have trained models with better performance. </a:t>
            </a:r>
          </a:p>
          <a:p>
            <a:r>
              <a:rPr lang="en-DE" dirty="0">
                <a:solidFill>
                  <a:schemeClr val="accent6"/>
                </a:solidFill>
              </a:rPr>
              <a:t>Updates on the models and reconstructions are provided in the near future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C0E638-723A-EB7A-2A82-B379B64C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E5F79-AC58-EDC5-DEF1-BC9E7D929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256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F8551-AA5A-92AB-C654-1E0B302BA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 agreements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D1D6E-91E5-7C54-BAC8-26095A457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DE" sz="2000" dirty="0"/>
              <a:t>Two bachelor students worked on reconstructions using the dnn_reco framework (thesis available in english):</a:t>
            </a:r>
          </a:p>
          <a:p>
            <a:pPr lvl="1"/>
            <a:r>
              <a:rPr lang="en-DE" sz="1600" dirty="0"/>
              <a:t>Leander Flottau</a:t>
            </a:r>
          </a:p>
          <a:p>
            <a:pPr lvl="1"/>
            <a:r>
              <a:rPr lang="en-DE" sz="1600" dirty="0"/>
              <a:t>Benjamin Brandt</a:t>
            </a:r>
          </a:p>
          <a:p>
            <a:pPr marL="0" indent="0">
              <a:buNone/>
            </a:pPr>
            <a:r>
              <a:rPr lang="en-DE" sz="2000" dirty="0"/>
              <a:t>Reconstructions:</a:t>
            </a:r>
          </a:p>
          <a:p>
            <a:r>
              <a:rPr lang="en-DE" sz="2000" dirty="0"/>
              <a:t>Leading energy</a:t>
            </a:r>
          </a:p>
          <a:p>
            <a:r>
              <a:rPr lang="en-DE" sz="2000" dirty="0"/>
              <a:t>Leading fraction</a:t>
            </a:r>
          </a:p>
          <a:p>
            <a:r>
              <a:rPr lang="en-DE" sz="2000" dirty="0"/>
              <a:t>Bundle energy</a:t>
            </a:r>
          </a:p>
          <a:p>
            <a:r>
              <a:rPr lang="en-DE" sz="2000" dirty="0"/>
              <a:t>Multiplicity</a:t>
            </a:r>
          </a:p>
          <a:p>
            <a:r>
              <a:rPr lang="en-GB" sz="2000" dirty="0"/>
              <a:t>A</a:t>
            </a:r>
            <a:r>
              <a:rPr lang="en-DE" sz="2000" dirty="0"/>
              <a:t>zimuth</a:t>
            </a:r>
          </a:p>
          <a:p>
            <a:r>
              <a:rPr lang="en-GB" sz="2000" dirty="0"/>
              <a:t>Z</a:t>
            </a:r>
            <a:r>
              <a:rPr lang="en-DE" sz="2000" dirty="0"/>
              <a:t>enith </a:t>
            </a:r>
          </a:p>
          <a:p>
            <a:endParaRPr lang="en-DE" sz="2000" dirty="0"/>
          </a:p>
          <a:p>
            <a:pPr marL="0" indent="0">
              <a:buNone/>
            </a:pPr>
            <a:r>
              <a:rPr lang="en-DE" sz="2000" dirty="0"/>
              <a:t>General:</a:t>
            </a:r>
          </a:p>
          <a:p>
            <a:r>
              <a:rPr lang="en-GB" sz="2000" dirty="0"/>
              <a:t>T</a:t>
            </a:r>
            <a:r>
              <a:rPr lang="en-DE" sz="2000" dirty="0"/>
              <a:t>rained on uncleaned and 6µs cleaned muon pulses</a:t>
            </a:r>
          </a:p>
          <a:p>
            <a:r>
              <a:rPr lang="en-DE" sz="2000" dirty="0"/>
              <a:t>Processed 8h of experimental data (June 4th, 2020)</a:t>
            </a:r>
          </a:p>
          <a:p>
            <a:endParaRPr lang="en-DE" sz="2000" dirty="0"/>
          </a:p>
          <a:p>
            <a:endParaRPr lang="en-DE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B03D8-584B-AF38-60AA-364B2DD1C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EE76D-6281-285A-E944-FD2ED79C4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DAA2B3-B330-5B5E-F9FE-66C5DD0A4250}"/>
              </a:ext>
            </a:extLst>
          </p:cNvPr>
          <p:cNvSpPr txBox="1"/>
          <p:nvPr/>
        </p:nvSpPr>
        <p:spPr>
          <a:xfrm rot="1309674">
            <a:off x="6651711" y="3342132"/>
            <a:ext cx="29779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>
                <a:solidFill>
                  <a:schemeClr val="accent6"/>
                </a:solidFill>
              </a:rPr>
              <a:t>W</a:t>
            </a:r>
            <a:r>
              <a:rPr lang="en-DE" sz="3000" dirty="0">
                <a:solidFill>
                  <a:schemeClr val="accent6"/>
                </a:solidFill>
              </a:rPr>
              <a:t>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32838143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29C72-AE62-0C1E-949E-CAEFFF836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Zenith reconstructions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18CDD-F6C4-81EF-0D57-074624A1F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09104-EF2E-D3FA-F9F2-AD98B709F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E98933-FD48-B582-AE31-9996B0DCA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448" y="1356917"/>
            <a:ext cx="9121104" cy="499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283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97628-E5D6-442F-41AB-9746823D1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Azimuth reconstructions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9B4A9-C9AB-4B34-5392-FF13354DB0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603404-5CC0-F437-7C99-DE5F595C40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F109F3-3867-BFC8-178E-62F44AB9A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08145-5354-4FD6-91E6-7F44F6215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D9CFEA-06E2-9F4D-11F2-DB1E25180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209" y="1646238"/>
            <a:ext cx="8716221" cy="484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35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59680-8FD7-BCEE-FA93-A759FE438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Angular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1A567-1F61-B83F-9E40-B7DFF8B0E4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6D35F9-7F43-CF32-D82C-47AB201451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3489F2-C1B2-E99D-16DC-5B54070F8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A2742-7FAD-15C9-336F-5A3F02F7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D99A31-64B3-8863-B944-10A2ED3FF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858" y="1506926"/>
            <a:ext cx="9016906" cy="483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6020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1B74C-A9B0-B4D2-BEA0-655DE6BA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radius - energy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6864F77-BECE-1312-2CA3-CF7644F175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28447" y="1103489"/>
            <a:ext cx="10426240" cy="2555592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D88915D-F692-34E2-959E-3E95E868B9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8446" y="3800758"/>
            <a:ext cx="10426241" cy="2555592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44173-9FA0-B2F3-B6A6-ADA8288E6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5EBEB-578B-0FB6-0A94-C8AF3ACC7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48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DNN Reconstructions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Reconstruct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Energy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Track geometry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Direction 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Physics motivation</a:t>
            </a:r>
          </a:p>
          <a:p>
            <a:pPr>
              <a:buFont typeface="Wingdings" pitchFamily="2" charset="2"/>
              <a:buChar char="§"/>
            </a:pPr>
            <a:r>
              <a:rPr lang="en-DE" dirty="0"/>
              <a:t>Muons lose energy stochastically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High leadingness: energy depositions</a:t>
            </a:r>
            <a:br>
              <a:rPr lang="en-DE" dirty="0"/>
            </a:br>
            <a:r>
              <a:rPr lang="en-DE" dirty="0"/>
              <a:t>are dominated by large stochastic losses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Low leadingness: stochastic losses sum </a:t>
            </a:r>
            <a:br>
              <a:rPr lang="en-DE" dirty="0"/>
            </a:br>
            <a:r>
              <a:rPr lang="en-DE" dirty="0"/>
              <a:t>up and appear continuously  </a:t>
            </a:r>
          </a:p>
          <a:p>
            <a:pPr>
              <a:buFont typeface="Wingdings" pitchFamily="2" charset="2"/>
              <a:buChar char="§"/>
            </a:pPr>
            <a:r>
              <a:rPr lang="en-DE" dirty="0"/>
              <a:t>High energies: forward production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High leadingness: small bundle radius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Low leadingness: larger bundle radius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02741D-E7DC-CBD4-CC62-6B63B0244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185" y="411695"/>
            <a:ext cx="4134882" cy="3110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4150B2-BFB4-2C32-99D8-3E0C2012F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185" y="3690782"/>
            <a:ext cx="4134883" cy="307583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764D46F-C5F4-4A84-32EB-6CD8019B546A}"/>
              </a:ext>
            </a:extLst>
          </p:cNvPr>
          <p:cNvCxnSpPr/>
          <p:nvPr/>
        </p:nvCxnSpPr>
        <p:spPr>
          <a:xfrm flipV="1">
            <a:off x="8637626" y="1240465"/>
            <a:ext cx="740290" cy="1176670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A161347-0AFF-EDC2-8360-E0A5BB24FE5E}"/>
              </a:ext>
            </a:extLst>
          </p:cNvPr>
          <p:cNvCxnSpPr>
            <a:cxnSpLocks/>
          </p:cNvCxnSpPr>
          <p:nvPr/>
        </p:nvCxnSpPr>
        <p:spPr>
          <a:xfrm flipH="1" flipV="1">
            <a:off x="7825563" y="4614530"/>
            <a:ext cx="785037" cy="1308573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0938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1B15-EE05-4314-4A50-BBB371597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flux – bundle radius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12BD72-2905-BA38-5D97-AB166B74C0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8CD403-EFB1-BBE9-29AB-BE7901B53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B160B-358D-0B95-9694-B731D97E1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80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D656C16-DC65-469C-ABB0-B9006B42066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20750" y="2134394"/>
            <a:ext cx="50165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690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644E8-66DF-BBED-87CA-A38674DC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Stochasticity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E1472-D228-7ACD-E429-B3D700B7C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94C2D-872A-58E0-4560-8CC4997C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81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02BFC12-DAA3-E426-A83F-9E21C13EC06F}"/>
              </a:ext>
            </a:extLst>
          </p:cNvPr>
          <p:cNvGrpSpPr/>
          <p:nvPr/>
        </p:nvGrpSpPr>
        <p:grpSpPr>
          <a:xfrm>
            <a:off x="1376018" y="1807265"/>
            <a:ext cx="3517200" cy="2072520"/>
            <a:chOff x="1376018" y="1807265"/>
            <a:chExt cx="3517200" cy="20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278CDD6-BCBF-C84D-F95F-F20C55075313}"/>
                    </a:ext>
                  </a:extLst>
                </p14:cNvPr>
                <p14:cNvContentPartPr/>
                <p14:nvPr/>
              </p14:nvContentPartPr>
              <p14:xfrm>
                <a:off x="1376018" y="1807265"/>
                <a:ext cx="65520" cy="1939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278CDD6-BCBF-C84D-F95F-F20C5507531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67378" y="1798265"/>
                  <a:ext cx="83160" cy="19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4318D63-236F-B757-1A5D-25320412972A}"/>
                    </a:ext>
                  </a:extLst>
                </p14:cNvPr>
                <p14:cNvContentPartPr/>
                <p14:nvPr/>
              </p14:nvContentPartPr>
              <p14:xfrm>
                <a:off x="1441178" y="3732185"/>
                <a:ext cx="3204360" cy="37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4318D63-236F-B757-1A5D-25320412972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32538" y="3723545"/>
                  <a:ext cx="32220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529A144-43CF-A7C2-34D6-46CCD61C47AF}"/>
                    </a:ext>
                  </a:extLst>
                </p14:cNvPr>
                <p14:cNvContentPartPr/>
                <p14:nvPr/>
              </p14:nvContentPartPr>
              <p14:xfrm>
                <a:off x="4574618" y="3644705"/>
                <a:ext cx="318600" cy="235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529A144-43CF-A7C2-34D6-46CCD61C47A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65618" y="3635705"/>
                  <a:ext cx="336240" cy="25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74E0385-1A89-8AAB-161E-A0DD9CD5FFEC}"/>
                  </a:ext>
                </a:extLst>
              </p14:cNvPr>
              <p14:cNvContentPartPr/>
              <p14:nvPr/>
            </p14:nvContentPartPr>
            <p14:xfrm>
              <a:off x="1263338" y="1606025"/>
              <a:ext cx="218520" cy="248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74E0385-1A89-8AAB-161E-A0DD9CD5FFE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54698" y="1597025"/>
                <a:ext cx="23616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4C88B58-97C6-C63D-CEB4-664715B9F3BD}"/>
                  </a:ext>
                </a:extLst>
              </p14:cNvPr>
              <p14:cNvContentPartPr/>
              <p14:nvPr/>
            </p14:nvContentPartPr>
            <p14:xfrm>
              <a:off x="1523618" y="1604225"/>
              <a:ext cx="2667960" cy="2076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4C88B58-97C6-C63D-CEB4-664715B9F3B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14978" y="1595585"/>
                <a:ext cx="2685600" cy="209412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A449BD2-22A7-A504-402F-CB617AE0A8A3}"/>
              </a:ext>
            </a:extLst>
          </p:cNvPr>
          <p:cNvSpPr txBox="1"/>
          <p:nvPr/>
        </p:nvSpPr>
        <p:spPr>
          <a:xfrm>
            <a:off x="4191578" y="3967265"/>
            <a:ext cx="1296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track length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2F1853-474E-C178-D0C8-5372C8C0AC21}"/>
              </a:ext>
            </a:extLst>
          </p:cNvPr>
          <p:cNvSpPr txBox="1"/>
          <p:nvPr/>
        </p:nvSpPr>
        <p:spPr>
          <a:xfrm>
            <a:off x="120108" y="1262599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cumulated energy loss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6D1D00-3ED7-82A7-0A98-282740D78EA3}"/>
              </a:ext>
            </a:extLst>
          </p:cNvPr>
          <p:cNvSpPr txBox="1"/>
          <p:nvPr/>
        </p:nvSpPr>
        <p:spPr>
          <a:xfrm>
            <a:off x="4574618" y="1831773"/>
            <a:ext cx="233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continuous energy loss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8F0517D-AA24-2598-394D-BF62959EE98B}"/>
              </a:ext>
            </a:extLst>
          </p:cNvPr>
          <p:cNvSpPr txBox="1"/>
          <p:nvPr/>
        </p:nvSpPr>
        <p:spPr>
          <a:xfrm>
            <a:off x="3369309" y="636164"/>
            <a:ext cx="4606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muon that loses much energy at the beginning </a:t>
            </a:r>
          </a:p>
          <a:p>
            <a:r>
              <a:rPr lang="en-DE" dirty="0"/>
              <a:t>of the propagation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5AB5EA9-EA63-CCCD-A9DD-CEABCB0B9706}"/>
              </a:ext>
            </a:extLst>
          </p:cNvPr>
          <p:cNvGrpSpPr/>
          <p:nvPr/>
        </p:nvGrpSpPr>
        <p:grpSpPr>
          <a:xfrm>
            <a:off x="1550258" y="1593425"/>
            <a:ext cx="2486520" cy="2016720"/>
            <a:chOff x="1550258" y="1593425"/>
            <a:chExt cx="2486520" cy="201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2FE19B7-27ED-97B1-7C56-F4D1CEBFFD1A}"/>
                    </a:ext>
                  </a:extLst>
                </p14:cNvPr>
                <p14:cNvContentPartPr/>
                <p14:nvPr/>
              </p14:nvContentPartPr>
              <p14:xfrm>
                <a:off x="1550258" y="1593425"/>
                <a:ext cx="2486520" cy="2016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2FE19B7-27ED-97B1-7C56-F4D1CEBFFD1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41258" y="1584425"/>
                  <a:ext cx="2504160" cy="20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B14ACA3-A490-00A0-52B1-06230E1B331E}"/>
                    </a:ext>
                  </a:extLst>
                </p14:cNvPr>
                <p14:cNvContentPartPr/>
                <p14:nvPr/>
              </p14:nvContentPartPr>
              <p14:xfrm>
                <a:off x="1980458" y="2312705"/>
                <a:ext cx="113400" cy="779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B14ACA3-A490-00A0-52B1-06230E1B331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71818" y="2303705"/>
                  <a:ext cx="131040" cy="79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AD6C9B4-3643-8103-981B-F87B5BD6FDDF}"/>
                    </a:ext>
                  </a:extLst>
                </p14:cNvPr>
                <p14:cNvContentPartPr/>
                <p14:nvPr/>
              </p14:nvContentPartPr>
              <p14:xfrm>
                <a:off x="2329658" y="1874225"/>
                <a:ext cx="68400" cy="937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AD6C9B4-3643-8103-981B-F87B5BD6FDD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21018" y="1865585"/>
                  <a:ext cx="86040" cy="9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1A43FC0-B7EF-4017-2B19-858FE6F16852}"/>
                    </a:ext>
                  </a:extLst>
                </p14:cNvPr>
                <p14:cNvContentPartPr/>
                <p14:nvPr/>
              </p14:nvContentPartPr>
              <p14:xfrm>
                <a:off x="2683538" y="1791785"/>
                <a:ext cx="42480" cy="818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1A43FC0-B7EF-4017-2B19-858FE6F1685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74538" y="1783145"/>
                  <a:ext cx="60120" cy="83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C23D143-471F-4E08-29AC-C501D647D85F}"/>
                    </a:ext>
                  </a:extLst>
                </p14:cNvPr>
                <p14:cNvContentPartPr/>
                <p14:nvPr/>
              </p14:nvContentPartPr>
              <p14:xfrm>
                <a:off x="2983418" y="1743905"/>
                <a:ext cx="52920" cy="559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C23D143-471F-4E08-29AC-C501D647D85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74418" y="1734905"/>
                  <a:ext cx="70560" cy="57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53C9884-F7C9-7F83-F8B0-203EA5DC6B93}"/>
                    </a:ext>
                  </a:extLst>
                </p14:cNvPr>
                <p14:cNvContentPartPr/>
                <p14:nvPr/>
              </p14:nvContentPartPr>
              <p14:xfrm>
                <a:off x="3285458" y="1756865"/>
                <a:ext cx="118440" cy="388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53C9884-F7C9-7F83-F8B0-203EA5DC6B9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76458" y="1747865"/>
                  <a:ext cx="136080" cy="4064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64B3469-7844-4592-7603-15B877743843}"/>
              </a:ext>
            </a:extLst>
          </p:cNvPr>
          <p:cNvCxnSpPr>
            <a:stCxn id="33" idx="1"/>
          </p:cNvCxnSpPr>
          <p:nvPr/>
        </p:nvCxnSpPr>
        <p:spPr>
          <a:xfrm flipH="1">
            <a:off x="3851564" y="2016439"/>
            <a:ext cx="723054" cy="7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128D018-50CD-67C0-7B9A-5BE945BCD2A4}"/>
              </a:ext>
            </a:extLst>
          </p:cNvPr>
          <p:cNvCxnSpPr>
            <a:stCxn id="34" idx="1"/>
          </p:cNvCxnSpPr>
          <p:nvPr/>
        </p:nvCxnSpPr>
        <p:spPr>
          <a:xfrm flipH="1">
            <a:off x="3285458" y="959330"/>
            <a:ext cx="83851" cy="546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9C23D2A-441D-8456-742A-4816C1F8A91E}"/>
              </a:ext>
            </a:extLst>
          </p:cNvPr>
          <p:cNvSpPr txBox="1"/>
          <p:nvPr/>
        </p:nvSpPr>
        <p:spPr>
          <a:xfrm>
            <a:off x="789709" y="4795286"/>
            <a:ext cx="106859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calculate the area between the “continuous muon energy loss” and the accumulated muon energy losses and </a:t>
            </a:r>
            <a:br>
              <a:rPr lang="en-DE" dirty="0"/>
            </a:br>
            <a:r>
              <a:rPr lang="en-DE" dirty="0"/>
              <a:t>normalize it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high stochasticity: area = 1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no stochasticity: area = 0</a:t>
            </a:r>
          </a:p>
        </p:txBody>
      </p:sp>
    </p:spTree>
    <p:extLst>
      <p:ext uri="{BB962C8B-B14F-4D97-AF65-F5344CB8AC3E}">
        <p14:creationId xmlns:p14="http://schemas.microsoft.com/office/powerpoint/2010/main" val="42795427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2D57A-44DF-FC8F-1A6C-BCADFE466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radius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AEE40-131D-C006-F572-30EBEBA15B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74927" cy="4351338"/>
          </a:xfrm>
        </p:spPr>
        <p:txBody>
          <a:bodyPr/>
          <a:lstStyle/>
          <a:p>
            <a:r>
              <a:rPr lang="en-DE" dirty="0"/>
              <a:t>calculate perpendicular distance between leading muon and closest point to detector center</a:t>
            </a:r>
          </a:p>
          <a:p>
            <a:pPr lvl="1"/>
            <a:r>
              <a:rPr lang="en-DE" dirty="0"/>
              <a:t>reference point</a:t>
            </a:r>
          </a:p>
          <a:p>
            <a:r>
              <a:rPr lang="en-DE" dirty="0"/>
              <a:t>calculate the distance between the leading muon and all the other muons at the reference point</a:t>
            </a:r>
          </a:p>
          <a:p>
            <a:r>
              <a:rPr lang="en-DE" dirty="0"/>
              <a:t>analyze the distances weighted by their energy (100%, 99%, </a:t>
            </a:r>
            <a:r>
              <a:rPr lang="en-DE"/>
              <a:t>95%,... </a:t>
            </a:r>
            <a:r>
              <a:rPr lang="en-DE" dirty="0"/>
              <a:t>energy containment)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6A3980-8BFD-FDF8-166E-D15C87DF7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73F05-DEB2-74E8-536F-B243903E3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162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Input data per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54536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DE" sz="2200" dirty="0">
                <a:solidFill>
                  <a:srgbClr val="74B942"/>
                </a:solidFill>
              </a:rPr>
              <a:t>3 inputs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900" dirty="0"/>
              <a:t>c</a:t>
            </a:r>
            <a:r>
              <a:rPr lang="en-DE" sz="1900" baseline="-25000" dirty="0"/>
              <a:t>total</a:t>
            </a:r>
            <a:r>
              <a:rPr lang="en-DE" sz="1900" dirty="0"/>
              <a:t>: Total charge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DE" sz="1900" dirty="0">
                <a:solidFill>
                  <a:schemeClr val="bg1">
                    <a:lumMod val="50000"/>
                  </a:schemeClr>
                </a:solidFill>
              </a:rPr>
              <a:t>Sum of charge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first</a:t>
            </a:r>
            <a:r>
              <a:rPr lang="en-DE" sz="1900" dirty="0"/>
              <a:t>: Relative time of first pulse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mean time of all pulses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std</a:t>
            </a:r>
            <a:r>
              <a:rPr lang="en-DE" sz="1900" dirty="0"/>
              <a:t>: Standard deviation of first pulse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Charge weighted standard deviation of pulse times relative to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total time offset</a:t>
            </a:r>
          </a:p>
          <a:p>
            <a:pPr marL="0" indent="0">
              <a:buNone/>
            </a:pPr>
            <a:r>
              <a:rPr lang="en-GB" sz="2200" dirty="0">
                <a:solidFill>
                  <a:srgbClr val="74B942"/>
                </a:solidFill>
              </a:rPr>
              <a:t>9 inputs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last</a:t>
            </a:r>
            <a:r>
              <a:rPr lang="en-GB" sz="1900" dirty="0"/>
              <a:t>: Relative time of last pulse 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mean 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20%</a:t>
            </a:r>
            <a:r>
              <a:rPr lang="en-GB" sz="1900" dirty="0"/>
              <a:t>: Relative time of 20%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50%</a:t>
            </a:r>
            <a:r>
              <a:rPr lang="en-GB" sz="1900" dirty="0"/>
              <a:t>: Relative time of 50%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mean</a:t>
            </a:r>
            <a:r>
              <a:rPr lang="en-GB" sz="1900" dirty="0"/>
              <a:t>: Mean time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Charge weighted mean time of all pulses relative to total time offset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500ns</a:t>
            </a:r>
            <a:r>
              <a:rPr lang="en-GB" sz="1900" dirty="0"/>
              <a:t>: Charge at 500ns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500ns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100ns</a:t>
            </a:r>
            <a:r>
              <a:rPr lang="en-GB" sz="1900" dirty="0"/>
              <a:t>: Charge at 100ns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100ns</a:t>
            </a:r>
          </a:p>
          <a:p>
            <a:pPr marL="0" indent="0">
              <a:buNone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		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DE" dirty="0"/>
          </a:p>
          <a:p>
            <a:pPr marL="0" indent="0">
              <a:buNone/>
            </a:pPr>
            <a:endParaRPr lang="en-DE" dirty="0">
              <a:solidFill>
                <a:srgbClr val="74B942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CCE50A3-C69A-EB30-B61A-F7428FBCF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597" y="914839"/>
            <a:ext cx="6476036" cy="30701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352774-82AB-1355-A567-D60E336CEC82}"/>
              </a:ext>
            </a:extLst>
          </p:cNvPr>
          <p:cNvSpPr txBox="1"/>
          <p:nvPr/>
        </p:nvSpPr>
        <p:spPr>
          <a:xfrm>
            <a:off x="9541398" y="686646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0FF9B8-CCB6-ECE8-F532-A63B9F838A4F}"/>
              </a:ext>
            </a:extLst>
          </p:cNvPr>
          <p:cNvSpPr txBox="1"/>
          <p:nvPr/>
        </p:nvSpPr>
        <p:spPr>
          <a:xfrm>
            <a:off x="6808800" y="4307661"/>
            <a:ext cx="57048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>
                <a:solidFill>
                  <a:srgbClr val="74B942"/>
                </a:solidFill>
              </a:rPr>
              <a:t>Input pulses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 err="1"/>
              <a:t>SplitInIceDSTPulses</a:t>
            </a:r>
            <a:r>
              <a:rPr lang="en-GB" sz="1200" dirty="0"/>
              <a:t> 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/>
              <a:t>SplitInIceDSTPulsesTWCleaning6000ns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/>
              <a:t>(DNN framework performs an internal cleaning)</a:t>
            </a:r>
          </a:p>
          <a:p>
            <a:endParaRPr lang="en-GB" sz="1200" dirty="0"/>
          </a:p>
          <a:p>
            <a:endParaRPr lang="en-GB" sz="1200" dirty="0"/>
          </a:p>
          <a:p>
            <a:r>
              <a:rPr lang="en-GB" sz="1400" dirty="0">
                <a:solidFill>
                  <a:srgbClr val="74B942"/>
                </a:solidFill>
              </a:rPr>
              <a:t>Training datasets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20904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21962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22020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22187</a:t>
            </a:r>
          </a:p>
        </p:txBody>
      </p:sp>
    </p:spTree>
    <p:extLst>
      <p:ext uri="{BB962C8B-B14F-4D97-AF65-F5344CB8AC3E}">
        <p14:creationId xmlns:p14="http://schemas.microsoft.com/office/powerpoint/2010/main" val="1020431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TU Gree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4B84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10394</TotalTime>
  <Words>3629</Words>
  <Application>Microsoft Macintosh PowerPoint</Application>
  <PresentationFormat>Widescreen</PresentationFormat>
  <Paragraphs>761</Paragraphs>
  <Slides>82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0" baseType="lpstr">
      <vt:lpstr>Akkurat-Bold</vt:lpstr>
      <vt:lpstr>Arial</vt:lpstr>
      <vt:lpstr>Calibri</vt:lpstr>
      <vt:lpstr>Calibri Light</vt:lpstr>
      <vt:lpstr>Cambria Math</vt:lpstr>
      <vt:lpstr>Times New Roman</vt:lpstr>
      <vt:lpstr>Wingdings</vt:lpstr>
      <vt:lpstr>Office</vt:lpstr>
      <vt:lpstr>Update on prompt muon analysis – reconstructions and selection  Pascal Gutjahr and Mirco Hünnefeld</vt:lpstr>
      <vt:lpstr>Motivation</vt:lpstr>
      <vt:lpstr>Overview</vt:lpstr>
      <vt:lpstr>Intention </vt:lpstr>
      <vt:lpstr>What we have done </vt:lpstr>
      <vt:lpstr>PowerPoint Presentation</vt:lpstr>
      <vt:lpstr>Reconstructed properties</vt:lpstr>
      <vt:lpstr>DNN Reconstructions</vt:lpstr>
      <vt:lpstr>Input data per DOM</vt:lpstr>
      <vt:lpstr>PowerPoint Presentation</vt:lpstr>
      <vt:lpstr>Bundle energy at entry – internal cleaned pulses</vt:lpstr>
      <vt:lpstr>Bundle energy at entry – 6 ms cleaned pulses </vt:lpstr>
      <vt:lpstr>Leading muon energy at entry – internal cleaned pulses</vt:lpstr>
      <vt:lpstr>Leading muon energy at entry – 6 ms cleaned pulses </vt:lpstr>
      <vt:lpstr>Bundle energy at surface – internal cleaned pulses</vt:lpstr>
      <vt:lpstr>Bundle energy at surface – 6 ms cleaned pulses </vt:lpstr>
      <vt:lpstr>Leading muon energy at surface – internal cleaned pulses</vt:lpstr>
      <vt:lpstr>Leading muon energy at surface – 6 ms cleaned pulses </vt:lpstr>
      <vt:lpstr>PowerPoint Presentation</vt:lpstr>
      <vt:lpstr>Zenith – internal cleaned pulses</vt:lpstr>
      <vt:lpstr>Zenith – 6 ms cleaned pulses </vt:lpstr>
      <vt:lpstr>Azimuth – internal cleaned pulses</vt:lpstr>
      <vt:lpstr>Azimuth – 6 ms cleaned pulses </vt:lpstr>
      <vt:lpstr>Angular resolution – internal cleaned pulses</vt:lpstr>
      <vt:lpstr>Angular resolution – 6 ms cleaned pulses </vt:lpstr>
      <vt:lpstr>SplineMPE – DNN and conventional seeds </vt:lpstr>
      <vt:lpstr>SplineMPE – DNN seeds</vt:lpstr>
      <vt:lpstr>SplineMPE – duration per event</vt:lpstr>
      <vt:lpstr>PowerPoint Presentation</vt:lpstr>
      <vt:lpstr>PowerPoint Presentation</vt:lpstr>
      <vt:lpstr>L2 filter</vt:lpstr>
      <vt:lpstr>Bundle energy cut</vt:lpstr>
      <vt:lpstr>Rejection efficiency - all events</vt:lpstr>
      <vt:lpstr>Rejection efficiency – small zenith</vt:lpstr>
      <vt:lpstr>Rejection efficiency – high zenith</vt:lpstr>
      <vt:lpstr>PowerPoint Presentation</vt:lpstr>
      <vt:lpstr>Add DNN networks</vt:lpstr>
      <vt:lpstr>What we have discussed today </vt:lpstr>
      <vt:lpstr>PowerPoint Presentation</vt:lpstr>
      <vt:lpstr>Leading muon energy fraction - leadingness</vt:lpstr>
      <vt:lpstr>CORSIKA vs. MCEq</vt:lpstr>
      <vt:lpstr>PowerPoint Presentation</vt:lpstr>
      <vt:lpstr>Expected muons for 10 years: leading vs. bundle energy (GSF)</vt:lpstr>
      <vt:lpstr>Leading muon energy fraction</vt:lpstr>
      <vt:lpstr>Leading muon contribution</vt:lpstr>
      <vt:lpstr>L2 Filters</vt:lpstr>
      <vt:lpstr>Bundle energy reconstruction</vt:lpstr>
      <vt:lpstr>Leading energy reconstruction</vt:lpstr>
      <vt:lpstr>Stochasticity</vt:lpstr>
      <vt:lpstr>Bundle radius</vt:lpstr>
      <vt:lpstr>PowerPoint Presentation</vt:lpstr>
      <vt:lpstr>Data-MC: cos(zenith)</vt:lpstr>
      <vt:lpstr>Data-MC: energy spectrum</vt:lpstr>
      <vt:lpstr>PowerPoint Presentation</vt:lpstr>
      <vt:lpstr>Pseudo data sampling</vt:lpstr>
      <vt:lpstr>Poisson likelihood fit performed in leading muon energy</vt:lpstr>
      <vt:lpstr>Test background statistics</vt:lpstr>
      <vt:lpstr>Discovery potential and sensitivity</vt:lpstr>
      <vt:lpstr>Conclusion and outlook</vt:lpstr>
      <vt:lpstr>Some definitions and wording…</vt:lpstr>
      <vt:lpstr>Intention</vt:lpstr>
      <vt:lpstr>Definition of the muon flux</vt:lpstr>
      <vt:lpstr>Muon flux</vt:lpstr>
      <vt:lpstr>Muon production – different weightings</vt:lpstr>
      <vt:lpstr>Solution to zenith problem?</vt:lpstr>
      <vt:lpstr>New CORSIKA extended history simulations</vt:lpstr>
      <vt:lpstr>Expected muons for 10 years: leading vs. bundle energy</vt:lpstr>
      <vt:lpstr>Simulated events</vt:lpstr>
      <vt:lpstr>Which energies do we need to simulate?</vt:lpstr>
      <vt:lpstr>Filters </vt:lpstr>
      <vt:lpstr>Filters – passed events per leading energy</vt:lpstr>
      <vt:lpstr>Data-MC: HitStatistics - SplitInIceDSTPulses</vt:lpstr>
      <vt:lpstr>Data-MC: HitStatistics - SplitInIceDSTPulses </vt:lpstr>
      <vt:lpstr>Evaluation of models used in pseudo analysis</vt:lpstr>
      <vt:lpstr>Data-MC agreements</vt:lpstr>
      <vt:lpstr>Zenith reconstructions</vt:lpstr>
      <vt:lpstr>Azimuth reconstructions</vt:lpstr>
      <vt:lpstr>Angular resolution</vt:lpstr>
      <vt:lpstr>Bundle radius - energy</vt:lpstr>
      <vt:lpstr>Muon flux – bundle radius</vt:lpstr>
      <vt:lpstr>Stochasticity</vt:lpstr>
      <vt:lpstr>Bundle radius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prompt atmospheric muon analysis  Ludwig Neste and Pascal Gutjahr</dc:title>
  <dc:creator>Pascal Gutjahr</dc:creator>
  <cp:lastModifiedBy>Pascal Gutjahr</cp:lastModifiedBy>
  <cp:revision>238</cp:revision>
  <dcterms:created xsi:type="dcterms:W3CDTF">2023-09-19T10:10:31Z</dcterms:created>
  <dcterms:modified xsi:type="dcterms:W3CDTF">2024-02-29T11:27:43Z</dcterms:modified>
</cp:coreProperties>
</file>